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6" r:id="rId3"/>
    <p:sldId id="9547" r:id="rId4"/>
    <p:sldId id="259" r:id="rId5"/>
    <p:sldId id="9545" r:id="rId6"/>
    <p:sldId id="263" r:id="rId7"/>
    <p:sldId id="260" r:id="rId8"/>
    <p:sldId id="261" r:id="rId9"/>
    <p:sldId id="270" r:id="rId10"/>
    <p:sldId id="262" r:id="rId11"/>
    <p:sldId id="9540" r:id="rId12"/>
    <p:sldId id="264" r:id="rId13"/>
    <p:sldId id="265" r:id="rId14"/>
    <p:sldId id="9542" r:id="rId15"/>
    <p:sldId id="269" r:id="rId16"/>
    <p:sldId id="257" r:id="rId17"/>
    <p:sldId id="258" r:id="rId18"/>
    <p:sldId id="267"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9" autoAdjust="0"/>
    <p:restoredTop sz="94660"/>
  </p:normalViewPr>
  <p:slideViewPr>
    <p:cSldViewPr snapToGrid="0">
      <p:cViewPr>
        <p:scale>
          <a:sx n="63" d="100"/>
          <a:sy n="63" d="100"/>
        </p:scale>
        <p:origin x="32"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59A7E5-48B6-4205-8078-EBCF462DC7AF}" type="doc">
      <dgm:prSet loTypeId="urn:microsoft.com/office/officeart/2008/layout/HexagonCluster" loCatId="relationship" qsTypeId="urn:microsoft.com/office/officeart/2005/8/quickstyle/simple5" qsCatId="simple" csTypeId="urn:microsoft.com/office/officeart/2005/8/colors/accent2_4" csCatId="accent2" phldr="1"/>
      <dgm:spPr/>
      <dgm:t>
        <a:bodyPr/>
        <a:lstStyle/>
        <a:p>
          <a:endParaRPr lang="en-US"/>
        </a:p>
      </dgm:t>
    </dgm:pt>
    <dgm:pt modelId="{33E81CBB-B584-4943-97B8-5B3CFE260278}">
      <dgm:prSet phldrT="[Text]"/>
      <dgm:spPr/>
      <dgm:t>
        <a:bodyPr/>
        <a:lstStyle/>
        <a:p>
          <a:r>
            <a:rPr lang="en-US" dirty="0"/>
            <a:t>Specialized Sampling</a:t>
          </a:r>
        </a:p>
      </dgm:t>
    </dgm:pt>
    <dgm:pt modelId="{80A33DD1-110C-4B49-9DEC-BD085487389F}" type="parTrans" cxnId="{4168D7F2-F061-4956-A9E7-7BF3989F67DA}">
      <dgm:prSet/>
      <dgm:spPr/>
      <dgm:t>
        <a:bodyPr/>
        <a:lstStyle/>
        <a:p>
          <a:endParaRPr lang="en-US"/>
        </a:p>
      </dgm:t>
    </dgm:pt>
    <dgm:pt modelId="{4B20E9B3-F7AA-4A9E-88D3-7B2F73352392}" type="sibTrans" cxnId="{4168D7F2-F061-4956-A9E7-7BF3989F67DA}">
      <dgm:prSet/>
      <dgm:spPr>
        <a:blipFill>
          <a:blip xmlns:r="http://schemas.openxmlformats.org/officeDocument/2006/relationships" r:embed="rId1"/>
          <a:srcRect/>
          <a:stretch>
            <a:fillRect l="-3000" r="-3000"/>
          </a:stretch>
        </a:blipFill>
      </dgm:spPr>
      <dgm:t>
        <a:bodyPr/>
        <a:lstStyle/>
        <a:p>
          <a:endParaRPr lang="en-US"/>
        </a:p>
      </dgm:t>
    </dgm:pt>
    <dgm:pt modelId="{973E26D2-578E-49EA-8AB9-87AEE52AD1F0}">
      <dgm:prSet phldrT="[Text]"/>
      <dgm:spPr/>
      <dgm:t>
        <a:bodyPr/>
        <a:lstStyle/>
        <a:p>
          <a:r>
            <a:rPr lang="en-US" dirty="0"/>
            <a:t>Remote Gas</a:t>
          </a:r>
        </a:p>
      </dgm:t>
    </dgm:pt>
    <dgm:pt modelId="{49A2947C-8CBE-4469-8F1A-31F0C8E4C1DB}" type="parTrans" cxnId="{035C6C7C-F06B-402C-9912-3362C6324A4D}">
      <dgm:prSet/>
      <dgm:spPr/>
      <dgm:t>
        <a:bodyPr/>
        <a:lstStyle/>
        <a:p>
          <a:endParaRPr lang="en-US"/>
        </a:p>
      </dgm:t>
    </dgm:pt>
    <dgm:pt modelId="{66F362AC-7CC3-4D99-8926-9E9F9DD7BAC2}" type="sibTrans" cxnId="{035C6C7C-F06B-402C-9912-3362C6324A4D}">
      <dgm:prSet/>
      <dgm:spPr>
        <a:blipFill>
          <a:blip xmlns:r="http://schemas.openxmlformats.org/officeDocument/2006/relationships" r:embed="rId2"/>
          <a:srcRect/>
          <a:stretch>
            <a:fillRect t="-22000" b="-22000"/>
          </a:stretch>
        </a:blipFill>
      </dgm:spPr>
      <dgm:t>
        <a:bodyPr/>
        <a:lstStyle/>
        <a:p>
          <a:endParaRPr lang="en-US"/>
        </a:p>
      </dgm:t>
    </dgm:pt>
    <dgm:pt modelId="{7646D7EA-B2BA-4391-A527-55D279636E9E}">
      <dgm:prSet phldrT="[Text]"/>
      <dgm:spPr/>
      <dgm:t>
        <a:bodyPr/>
        <a:lstStyle/>
        <a:p>
          <a:r>
            <a:rPr lang="en-US" dirty="0"/>
            <a:t>Mudlogging</a:t>
          </a:r>
        </a:p>
      </dgm:t>
    </dgm:pt>
    <dgm:pt modelId="{83E1CC9B-C01F-4F2D-8C0C-E6D3487F519B}" type="parTrans" cxnId="{442D4F63-8ED8-486F-BEC0-4ECCF15EB8DB}">
      <dgm:prSet/>
      <dgm:spPr/>
      <dgm:t>
        <a:bodyPr/>
        <a:lstStyle/>
        <a:p>
          <a:endParaRPr lang="en-US"/>
        </a:p>
      </dgm:t>
    </dgm:pt>
    <dgm:pt modelId="{7A03F327-AF60-454D-BD33-8FCB0891963F}" type="sibTrans" cxnId="{442D4F63-8ED8-486F-BEC0-4ECCF15EB8DB}">
      <dgm:prSet/>
      <dgm:spPr>
        <a:blipFill>
          <a:blip xmlns:r="http://schemas.openxmlformats.org/officeDocument/2006/relationships" r:embed="rId3"/>
          <a:srcRect/>
          <a:stretch>
            <a:fillRect t="-17000" b="-17000"/>
          </a:stretch>
        </a:blipFill>
      </dgm:spPr>
      <dgm:t>
        <a:bodyPr/>
        <a:lstStyle/>
        <a:p>
          <a:endParaRPr lang="en-US"/>
        </a:p>
      </dgm:t>
    </dgm:pt>
    <dgm:pt modelId="{FF70AA9A-89EF-45B5-8B8D-AA823C2B10C1}">
      <dgm:prSet phldrT="[Text]"/>
      <dgm:spPr/>
      <dgm:t>
        <a:bodyPr/>
        <a:lstStyle/>
        <a:p>
          <a:r>
            <a:rPr lang="en-US" dirty="0"/>
            <a:t>On-Demand Mudlogging</a:t>
          </a:r>
        </a:p>
      </dgm:t>
    </dgm:pt>
    <dgm:pt modelId="{A63D181C-DE4F-4948-B215-8B81ED933B83}" type="parTrans" cxnId="{2EED1804-ADE8-4AD0-A63B-4BDED7A330B9}">
      <dgm:prSet/>
      <dgm:spPr/>
      <dgm:t>
        <a:bodyPr/>
        <a:lstStyle/>
        <a:p>
          <a:endParaRPr lang="en-US"/>
        </a:p>
      </dgm:t>
    </dgm:pt>
    <dgm:pt modelId="{37724FE0-86B2-4140-BB39-731DCB24A6CE}" type="sibTrans" cxnId="{2EED1804-ADE8-4AD0-A63B-4BDED7A330B9}">
      <dgm:prSet/>
      <dgm:spPr>
        <a:blipFill>
          <a:blip xmlns:r="http://schemas.openxmlformats.org/officeDocument/2006/relationships" r:embed="rId4"/>
          <a:srcRect/>
          <a:stretch>
            <a:fillRect t="-8000" b="-8000"/>
          </a:stretch>
        </a:blipFill>
      </dgm:spPr>
      <dgm:t>
        <a:bodyPr/>
        <a:lstStyle/>
        <a:p>
          <a:endParaRPr lang="en-US"/>
        </a:p>
      </dgm:t>
    </dgm:pt>
    <dgm:pt modelId="{15B177A8-159E-41A2-BEEF-D9C5B178F50C}">
      <dgm:prSet phldrT="[Text]"/>
      <dgm:spPr>
        <a:ln>
          <a:solidFill>
            <a:schemeClr val="accent2">
              <a:lumMod val="75000"/>
            </a:schemeClr>
          </a:solidFill>
        </a:ln>
      </dgm:spPr>
      <dgm:t>
        <a:bodyPr/>
        <a:lstStyle/>
        <a:p>
          <a:r>
            <a:rPr lang="en-US" dirty="0">
              <a:effectLst>
                <a:outerShdw blurRad="38100" dist="38100" dir="2700000" algn="tl">
                  <a:srgbClr val="000000">
                    <a:alpha val="43137"/>
                  </a:srgbClr>
                </a:outerShdw>
              </a:effectLst>
            </a:rPr>
            <a:t>Geosteering</a:t>
          </a:r>
        </a:p>
      </dgm:t>
    </dgm:pt>
    <dgm:pt modelId="{872EBB83-EE50-4E09-8D11-DE519A666B5B}" type="parTrans" cxnId="{8563C74B-5793-41AD-BA11-D10487FB0831}">
      <dgm:prSet/>
      <dgm:spPr/>
      <dgm:t>
        <a:bodyPr/>
        <a:lstStyle/>
        <a:p>
          <a:endParaRPr lang="en-US"/>
        </a:p>
      </dgm:t>
    </dgm:pt>
    <dgm:pt modelId="{3082F8C6-FCEF-43FA-B269-7D7826BB7CC0}" type="sibTrans" cxnId="{8563C74B-5793-41AD-BA11-D10487FB0831}">
      <dgm:prSet/>
      <dgm:spPr>
        <a:blipFill>
          <a:blip xmlns:r="http://schemas.openxmlformats.org/officeDocument/2006/relationships" r:embed="rId5"/>
          <a:srcRect/>
          <a:stretch>
            <a:fillRect l="-3000" r="-3000"/>
          </a:stretch>
        </a:blipFill>
      </dgm:spPr>
      <dgm:t>
        <a:bodyPr/>
        <a:lstStyle/>
        <a:p>
          <a:endParaRPr lang="en-US"/>
        </a:p>
      </dgm:t>
    </dgm:pt>
    <dgm:pt modelId="{EBA2BB6A-9860-4569-8AC2-830E567C4156}">
      <dgm:prSet phldrT="[Text]"/>
      <dgm:spPr>
        <a:ln>
          <a:solidFill>
            <a:schemeClr val="accent2">
              <a:lumMod val="75000"/>
            </a:schemeClr>
          </a:solidFill>
        </a:ln>
      </dgm:spPr>
      <dgm:t>
        <a:bodyPr/>
        <a:lstStyle/>
        <a:p>
          <a:r>
            <a:rPr lang="en-US" dirty="0">
              <a:effectLst>
                <a:outerShdw blurRad="38100" dist="38100" dir="2700000" algn="tl">
                  <a:srgbClr val="000000">
                    <a:alpha val="43137"/>
                  </a:srgbClr>
                </a:outerShdw>
              </a:effectLst>
            </a:rPr>
            <a:t>XRF/XRD Sampling</a:t>
          </a:r>
        </a:p>
      </dgm:t>
    </dgm:pt>
    <dgm:pt modelId="{465B416A-09BB-43FF-B1F0-652908971558}" type="parTrans" cxnId="{5AF6D6B8-8ED0-48C4-8434-EC911E085B11}">
      <dgm:prSet/>
      <dgm:spPr/>
      <dgm:t>
        <a:bodyPr/>
        <a:lstStyle/>
        <a:p>
          <a:endParaRPr lang="en-US"/>
        </a:p>
      </dgm:t>
    </dgm:pt>
    <dgm:pt modelId="{6C72049D-70A0-4E00-A54D-3D0EF6B7A054}" type="sibTrans" cxnId="{5AF6D6B8-8ED0-48C4-8434-EC911E085B11}">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t="-6000" b="-6000"/>
          </a:stretch>
        </a:blipFill>
      </dgm:spPr>
      <dgm:t>
        <a:bodyPr/>
        <a:lstStyle/>
        <a:p>
          <a:endParaRPr lang="en-US"/>
        </a:p>
      </dgm:t>
    </dgm:pt>
    <dgm:pt modelId="{1120C738-58FA-484C-9EC9-CC3998041909}">
      <dgm:prSet phldrT="[Text]"/>
      <dgm:spPr/>
      <dgm:t>
        <a:bodyPr/>
        <a:lstStyle/>
        <a:p>
          <a:r>
            <a:rPr lang="en-US" dirty="0"/>
            <a:t>Mass Spec</a:t>
          </a:r>
        </a:p>
      </dgm:t>
    </dgm:pt>
    <dgm:pt modelId="{B64ED12E-0F65-4615-8C3B-AA2857C46063}" type="parTrans" cxnId="{694F788B-3FC9-4822-B481-61BF1EB5F315}">
      <dgm:prSet/>
      <dgm:spPr/>
      <dgm:t>
        <a:bodyPr/>
        <a:lstStyle/>
        <a:p>
          <a:endParaRPr lang="en-US"/>
        </a:p>
      </dgm:t>
    </dgm:pt>
    <dgm:pt modelId="{8126B2E1-9F30-4B53-A224-88B66328952F}" type="sibTrans" cxnId="{694F788B-3FC9-4822-B481-61BF1EB5F315}">
      <dgm:prSet/>
      <dgm:spPr>
        <a:blipFill>
          <a:blip xmlns:r="http://schemas.openxmlformats.org/officeDocument/2006/relationships" r:embed="rId7"/>
          <a:srcRect/>
          <a:stretch>
            <a:fillRect l="-12000" r="-12000"/>
          </a:stretch>
        </a:blipFill>
      </dgm:spPr>
      <dgm:t>
        <a:bodyPr/>
        <a:lstStyle/>
        <a:p>
          <a:endParaRPr lang="en-US"/>
        </a:p>
      </dgm:t>
    </dgm:pt>
    <dgm:pt modelId="{F1C9239D-3B34-416F-BC53-824B25435E82}">
      <dgm:prSet phldrT="[Text]"/>
      <dgm:spPr/>
      <dgm:t>
        <a:bodyPr/>
        <a:lstStyle/>
        <a:p>
          <a:r>
            <a:rPr lang="en-US" dirty="0"/>
            <a:t>Professional Staffing &amp; Placement</a:t>
          </a:r>
        </a:p>
      </dgm:t>
    </dgm:pt>
    <dgm:pt modelId="{075C1A48-CAAE-4C4F-B2D5-1E6EEC8ACC84}" type="parTrans" cxnId="{28CE2B7B-F9C5-49A3-8811-3ED0A76666E5}">
      <dgm:prSet/>
      <dgm:spPr/>
      <dgm:t>
        <a:bodyPr/>
        <a:lstStyle/>
        <a:p>
          <a:endParaRPr lang="en-US"/>
        </a:p>
      </dgm:t>
    </dgm:pt>
    <dgm:pt modelId="{6CF04E2A-484D-467A-9892-246F67CC7983}" type="sibTrans" cxnId="{28CE2B7B-F9C5-49A3-8811-3ED0A76666E5}">
      <dgm:prSet/>
      <dgm:spPr>
        <a:blipFill>
          <a:blip xmlns:r="http://schemas.openxmlformats.org/officeDocument/2006/relationships" r:embed="rId8"/>
          <a:srcRect/>
          <a:stretch>
            <a:fillRect l="-12000" r="-12000"/>
          </a:stretch>
        </a:blipFill>
      </dgm:spPr>
      <dgm:t>
        <a:bodyPr/>
        <a:lstStyle/>
        <a:p>
          <a:endParaRPr lang="en-US"/>
        </a:p>
      </dgm:t>
    </dgm:pt>
    <dgm:pt modelId="{0EE933D3-B7B5-4D25-8422-934F068E832C}">
      <dgm:prSet phldrT="[Text]"/>
      <dgm:spPr/>
      <dgm:t>
        <a:bodyPr/>
        <a:lstStyle/>
        <a:p>
          <a:r>
            <a:rPr lang="en-US" dirty="0"/>
            <a:t>Wellsite Logistics</a:t>
          </a:r>
        </a:p>
      </dgm:t>
    </dgm:pt>
    <dgm:pt modelId="{43CCA949-B590-4503-8466-5684609E5D4B}" type="parTrans" cxnId="{F936AE29-3BF8-4CEA-A2A8-A1F0FF1DDD8F}">
      <dgm:prSet/>
      <dgm:spPr/>
      <dgm:t>
        <a:bodyPr/>
        <a:lstStyle/>
        <a:p>
          <a:endParaRPr lang="en-US"/>
        </a:p>
      </dgm:t>
    </dgm:pt>
    <dgm:pt modelId="{B0EE390E-8C66-452F-A380-7AA7A436CB30}" type="sibTrans" cxnId="{F936AE29-3BF8-4CEA-A2A8-A1F0FF1DDD8F}">
      <dgm:prSet/>
      <dgm:spPr>
        <a:blipFill>
          <a:blip xmlns:r="http://schemas.openxmlformats.org/officeDocument/2006/relationships" r:embed="rId9"/>
          <a:srcRect/>
          <a:stretch>
            <a:fillRect t="-25000" b="-25000"/>
          </a:stretch>
        </a:blipFill>
      </dgm:spPr>
      <dgm:t>
        <a:bodyPr/>
        <a:lstStyle/>
        <a:p>
          <a:endParaRPr lang="en-US"/>
        </a:p>
      </dgm:t>
    </dgm:pt>
    <dgm:pt modelId="{5D88F1F7-4333-4FFC-AD9F-842C7A195EE5}" type="pres">
      <dgm:prSet presAssocID="{DB59A7E5-48B6-4205-8078-EBCF462DC7AF}" presName="Name0" presStyleCnt="0">
        <dgm:presLayoutVars>
          <dgm:chMax val="21"/>
          <dgm:chPref val="21"/>
        </dgm:presLayoutVars>
      </dgm:prSet>
      <dgm:spPr/>
    </dgm:pt>
    <dgm:pt modelId="{3AE6AFCF-FBAA-4422-AC27-78FC323A7482}" type="pres">
      <dgm:prSet presAssocID="{33E81CBB-B584-4943-97B8-5B3CFE260278}" presName="text1" presStyleCnt="0"/>
      <dgm:spPr/>
    </dgm:pt>
    <dgm:pt modelId="{4B1584D8-EEB3-45CD-88A0-1812966558B3}" type="pres">
      <dgm:prSet presAssocID="{33E81CBB-B584-4943-97B8-5B3CFE260278}" presName="textRepeatNode" presStyleLbl="alignNode1" presStyleIdx="0" presStyleCnt="9">
        <dgm:presLayoutVars>
          <dgm:chMax val="0"/>
          <dgm:chPref val="0"/>
          <dgm:bulletEnabled val="1"/>
        </dgm:presLayoutVars>
      </dgm:prSet>
      <dgm:spPr/>
    </dgm:pt>
    <dgm:pt modelId="{7E9DC1DC-D0E7-4B72-BD64-623280162A22}" type="pres">
      <dgm:prSet presAssocID="{33E81CBB-B584-4943-97B8-5B3CFE260278}" presName="textaccent1" presStyleCnt="0"/>
      <dgm:spPr/>
    </dgm:pt>
    <dgm:pt modelId="{D9D41A28-08D6-4BF3-B42E-F024D6B5CDD3}" type="pres">
      <dgm:prSet presAssocID="{33E81CBB-B584-4943-97B8-5B3CFE260278}" presName="accentRepeatNode" presStyleLbl="solidAlignAcc1" presStyleIdx="0" presStyleCnt="18"/>
      <dgm:spPr/>
    </dgm:pt>
    <dgm:pt modelId="{93B027E1-7358-45AD-A70B-EE44A4DB1A68}" type="pres">
      <dgm:prSet presAssocID="{4B20E9B3-F7AA-4A9E-88D3-7B2F73352392}" presName="image1" presStyleCnt="0"/>
      <dgm:spPr/>
    </dgm:pt>
    <dgm:pt modelId="{BDF936A4-DEB6-4C16-A273-1ABC96ABE6BD}" type="pres">
      <dgm:prSet presAssocID="{4B20E9B3-F7AA-4A9E-88D3-7B2F73352392}" presName="imageRepeatNode" presStyleLbl="alignAcc1" presStyleIdx="0" presStyleCnt="9"/>
      <dgm:spPr/>
    </dgm:pt>
    <dgm:pt modelId="{EAB3F8C7-983E-4AED-A451-0E5429F5EF39}" type="pres">
      <dgm:prSet presAssocID="{4B20E9B3-F7AA-4A9E-88D3-7B2F73352392}" presName="imageaccent1" presStyleCnt="0"/>
      <dgm:spPr/>
    </dgm:pt>
    <dgm:pt modelId="{2C5178C5-24E1-479F-BC83-1003F4A91523}" type="pres">
      <dgm:prSet presAssocID="{4B20E9B3-F7AA-4A9E-88D3-7B2F73352392}" presName="accentRepeatNode" presStyleLbl="solidAlignAcc1" presStyleIdx="1" presStyleCnt="18"/>
      <dgm:spPr/>
    </dgm:pt>
    <dgm:pt modelId="{9DE939C0-DED5-4BB1-AED7-9739A4E9DBE3}" type="pres">
      <dgm:prSet presAssocID="{973E26D2-578E-49EA-8AB9-87AEE52AD1F0}" presName="text2" presStyleCnt="0"/>
      <dgm:spPr/>
    </dgm:pt>
    <dgm:pt modelId="{D5525AE5-8330-4D0B-B8E9-3CACD595D7E3}" type="pres">
      <dgm:prSet presAssocID="{973E26D2-578E-49EA-8AB9-87AEE52AD1F0}" presName="textRepeatNode" presStyleLbl="alignNode1" presStyleIdx="1" presStyleCnt="9">
        <dgm:presLayoutVars>
          <dgm:chMax val="0"/>
          <dgm:chPref val="0"/>
          <dgm:bulletEnabled val="1"/>
        </dgm:presLayoutVars>
      </dgm:prSet>
      <dgm:spPr/>
    </dgm:pt>
    <dgm:pt modelId="{8DBD54A7-085F-4939-B8A3-4471E7E9EDE2}" type="pres">
      <dgm:prSet presAssocID="{973E26D2-578E-49EA-8AB9-87AEE52AD1F0}" presName="textaccent2" presStyleCnt="0"/>
      <dgm:spPr/>
    </dgm:pt>
    <dgm:pt modelId="{25217DE6-52F1-4FCA-B413-DDA6D5553517}" type="pres">
      <dgm:prSet presAssocID="{973E26D2-578E-49EA-8AB9-87AEE52AD1F0}" presName="accentRepeatNode" presStyleLbl="solidAlignAcc1" presStyleIdx="2" presStyleCnt="18"/>
      <dgm:spPr/>
    </dgm:pt>
    <dgm:pt modelId="{848BEADB-56CC-49DD-BC37-327273B134A5}" type="pres">
      <dgm:prSet presAssocID="{66F362AC-7CC3-4D99-8926-9E9F9DD7BAC2}" presName="image2" presStyleCnt="0"/>
      <dgm:spPr/>
    </dgm:pt>
    <dgm:pt modelId="{6D029742-C9E8-4494-AABA-F3CA126222DC}" type="pres">
      <dgm:prSet presAssocID="{66F362AC-7CC3-4D99-8926-9E9F9DD7BAC2}" presName="imageRepeatNode" presStyleLbl="alignAcc1" presStyleIdx="1" presStyleCnt="9"/>
      <dgm:spPr/>
    </dgm:pt>
    <dgm:pt modelId="{BE5D3309-4CAD-48AF-93C7-CB25974FAF9E}" type="pres">
      <dgm:prSet presAssocID="{66F362AC-7CC3-4D99-8926-9E9F9DD7BAC2}" presName="imageaccent2" presStyleCnt="0"/>
      <dgm:spPr/>
    </dgm:pt>
    <dgm:pt modelId="{747E2277-36EC-4C80-A51F-2605D3B700E8}" type="pres">
      <dgm:prSet presAssocID="{66F362AC-7CC3-4D99-8926-9E9F9DD7BAC2}" presName="accentRepeatNode" presStyleLbl="solidAlignAcc1" presStyleIdx="3" presStyleCnt="18"/>
      <dgm:spPr/>
    </dgm:pt>
    <dgm:pt modelId="{4ADB2763-E06E-46DE-AAE1-928B82616957}" type="pres">
      <dgm:prSet presAssocID="{7646D7EA-B2BA-4391-A527-55D279636E9E}" presName="text3" presStyleCnt="0"/>
      <dgm:spPr/>
    </dgm:pt>
    <dgm:pt modelId="{6E9E258D-9FB7-426C-9855-601D344CBFFC}" type="pres">
      <dgm:prSet presAssocID="{7646D7EA-B2BA-4391-A527-55D279636E9E}" presName="textRepeatNode" presStyleLbl="alignNode1" presStyleIdx="2" presStyleCnt="9">
        <dgm:presLayoutVars>
          <dgm:chMax val="0"/>
          <dgm:chPref val="0"/>
          <dgm:bulletEnabled val="1"/>
        </dgm:presLayoutVars>
      </dgm:prSet>
      <dgm:spPr/>
    </dgm:pt>
    <dgm:pt modelId="{A42B3E23-218B-413A-BBAD-1C3EA7DBB6EF}" type="pres">
      <dgm:prSet presAssocID="{7646D7EA-B2BA-4391-A527-55D279636E9E}" presName="textaccent3" presStyleCnt="0"/>
      <dgm:spPr/>
    </dgm:pt>
    <dgm:pt modelId="{850A0F66-0817-4A33-8D95-CC17387A01C0}" type="pres">
      <dgm:prSet presAssocID="{7646D7EA-B2BA-4391-A527-55D279636E9E}" presName="accentRepeatNode" presStyleLbl="solidAlignAcc1" presStyleIdx="4" presStyleCnt="18"/>
      <dgm:spPr/>
    </dgm:pt>
    <dgm:pt modelId="{E773C13A-5443-4A24-81C0-5EF2B07FE047}" type="pres">
      <dgm:prSet presAssocID="{7A03F327-AF60-454D-BD33-8FCB0891963F}" presName="image3" presStyleCnt="0"/>
      <dgm:spPr/>
    </dgm:pt>
    <dgm:pt modelId="{B098323C-0B72-4EAC-8310-5A31F38F81DC}" type="pres">
      <dgm:prSet presAssocID="{7A03F327-AF60-454D-BD33-8FCB0891963F}" presName="imageRepeatNode" presStyleLbl="alignAcc1" presStyleIdx="2" presStyleCnt="9"/>
      <dgm:spPr/>
    </dgm:pt>
    <dgm:pt modelId="{4B234D46-6139-4646-96C2-1779D7C7E78F}" type="pres">
      <dgm:prSet presAssocID="{7A03F327-AF60-454D-BD33-8FCB0891963F}" presName="imageaccent3" presStyleCnt="0"/>
      <dgm:spPr/>
    </dgm:pt>
    <dgm:pt modelId="{0C38FE4D-73FE-462C-9267-69AA9D66418E}" type="pres">
      <dgm:prSet presAssocID="{7A03F327-AF60-454D-BD33-8FCB0891963F}" presName="accentRepeatNode" presStyleLbl="solidAlignAcc1" presStyleIdx="5" presStyleCnt="18"/>
      <dgm:spPr/>
    </dgm:pt>
    <dgm:pt modelId="{450FA038-1536-49F3-9484-851AD5CF7974}" type="pres">
      <dgm:prSet presAssocID="{FF70AA9A-89EF-45B5-8B8D-AA823C2B10C1}" presName="text4" presStyleCnt="0"/>
      <dgm:spPr/>
    </dgm:pt>
    <dgm:pt modelId="{C0952B31-2D24-445B-A4C5-57BF9274766E}" type="pres">
      <dgm:prSet presAssocID="{FF70AA9A-89EF-45B5-8B8D-AA823C2B10C1}" presName="textRepeatNode" presStyleLbl="alignNode1" presStyleIdx="3" presStyleCnt="9">
        <dgm:presLayoutVars>
          <dgm:chMax val="0"/>
          <dgm:chPref val="0"/>
          <dgm:bulletEnabled val="1"/>
        </dgm:presLayoutVars>
      </dgm:prSet>
      <dgm:spPr/>
    </dgm:pt>
    <dgm:pt modelId="{6134DD65-87FB-4CF1-82A1-C4A3CCC95A75}" type="pres">
      <dgm:prSet presAssocID="{FF70AA9A-89EF-45B5-8B8D-AA823C2B10C1}" presName="textaccent4" presStyleCnt="0"/>
      <dgm:spPr/>
    </dgm:pt>
    <dgm:pt modelId="{FD9E310F-D27A-47AD-B52D-CF1705B29977}" type="pres">
      <dgm:prSet presAssocID="{FF70AA9A-89EF-45B5-8B8D-AA823C2B10C1}" presName="accentRepeatNode" presStyleLbl="solidAlignAcc1" presStyleIdx="6" presStyleCnt="18"/>
      <dgm:spPr/>
    </dgm:pt>
    <dgm:pt modelId="{22AA853A-93E3-4DB2-92B9-264D73E2DF0C}" type="pres">
      <dgm:prSet presAssocID="{37724FE0-86B2-4140-BB39-731DCB24A6CE}" presName="image4" presStyleCnt="0"/>
      <dgm:spPr/>
    </dgm:pt>
    <dgm:pt modelId="{81B41E9F-524E-4999-AF31-A3AED6499535}" type="pres">
      <dgm:prSet presAssocID="{37724FE0-86B2-4140-BB39-731DCB24A6CE}" presName="imageRepeatNode" presStyleLbl="alignAcc1" presStyleIdx="3" presStyleCnt="9"/>
      <dgm:spPr/>
    </dgm:pt>
    <dgm:pt modelId="{29660941-D771-49AD-A2B3-8849B8AB6434}" type="pres">
      <dgm:prSet presAssocID="{37724FE0-86B2-4140-BB39-731DCB24A6CE}" presName="imageaccent4" presStyleCnt="0"/>
      <dgm:spPr/>
    </dgm:pt>
    <dgm:pt modelId="{8E6B5860-2590-4CB9-90F4-245163ADB54B}" type="pres">
      <dgm:prSet presAssocID="{37724FE0-86B2-4140-BB39-731DCB24A6CE}" presName="accentRepeatNode" presStyleLbl="solidAlignAcc1" presStyleIdx="7" presStyleCnt="18"/>
      <dgm:spPr/>
    </dgm:pt>
    <dgm:pt modelId="{8383F81D-0F2C-4EFC-AC0A-06BA57C4D0F2}" type="pres">
      <dgm:prSet presAssocID="{15B177A8-159E-41A2-BEEF-D9C5B178F50C}" presName="text5" presStyleCnt="0"/>
      <dgm:spPr/>
    </dgm:pt>
    <dgm:pt modelId="{8902D46C-FEA0-47EA-9F1B-01A46D4E50C4}" type="pres">
      <dgm:prSet presAssocID="{15B177A8-159E-41A2-BEEF-D9C5B178F50C}" presName="textRepeatNode" presStyleLbl="alignNode1" presStyleIdx="4" presStyleCnt="9">
        <dgm:presLayoutVars>
          <dgm:chMax val="0"/>
          <dgm:chPref val="0"/>
          <dgm:bulletEnabled val="1"/>
        </dgm:presLayoutVars>
      </dgm:prSet>
      <dgm:spPr/>
    </dgm:pt>
    <dgm:pt modelId="{53AC6670-F6C0-410D-ADA1-FC13804A45C3}" type="pres">
      <dgm:prSet presAssocID="{15B177A8-159E-41A2-BEEF-D9C5B178F50C}" presName="textaccent5" presStyleCnt="0"/>
      <dgm:spPr/>
    </dgm:pt>
    <dgm:pt modelId="{7EF4ED55-5916-4507-96BC-8199B9D44FDA}" type="pres">
      <dgm:prSet presAssocID="{15B177A8-159E-41A2-BEEF-D9C5B178F50C}" presName="accentRepeatNode" presStyleLbl="solidAlignAcc1" presStyleIdx="8" presStyleCnt="18"/>
      <dgm:spPr/>
    </dgm:pt>
    <dgm:pt modelId="{834963BE-8DBC-4957-84EF-618F3029B522}" type="pres">
      <dgm:prSet presAssocID="{3082F8C6-FCEF-43FA-B269-7D7826BB7CC0}" presName="image5" presStyleCnt="0"/>
      <dgm:spPr/>
    </dgm:pt>
    <dgm:pt modelId="{7767E3BC-9A36-4DA2-89B1-6051B7E8C5D6}" type="pres">
      <dgm:prSet presAssocID="{3082F8C6-FCEF-43FA-B269-7D7826BB7CC0}" presName="imageRepeatNode" presStyleLbl="alignAcc1" presStyleIdx="4" presStyleCnt="9"/>
      <dgm:spPr/>
    </dgm:pt>
    <dgm:pt modelId="{B7359807-FBC8-451D-BEB9-AEFCD192B702}" type="pres">
      <dgm:prSet presAssocID="{3082F8C6-FCEF-43FA-B269-7D7826BB7CC0}" presName="imageaccent5" presStyleCnt="0"/>
      <dgm:spPr/>
    </dgm:pt>
    <dgm:pt modelId="{D00B82BF-D8B9-45B6-BC24-823DA6B73F43}" type="pres">
      <dgm:prSet presAssocID="{3082F8C6-FCEF-43FA-B269-7D7826BB7CC0}" presName="accentRepeatNode" presStyleLbl="solidAlignAcc1" presStyleIdx="9" presStyleCnt="18"/>
      <dgm:spPr/>
    </dgm:pt>
    <dgm:pt modelId="{80BB014E-8129-442A-B10C-C9773A9E9F8C}" type="pres">
      <dgm:prSet presAssocID="{EBA2BB6A-9860-4569-8AC2-830E567C4156}" presName="text6" presStyleCnt="0"/>
      <dgm:spPr/>
    </dgm:pt>
    <dgm:pt modelId="{3FD7E574-DF91-4FC4-8A79-E11C3ACF27A8}" type="pres">
      <dgm:prSet presAssocID="{EBA2BB6A-9860-4569-8AC2-830E567C4156}" presName="textRepeatNode" presStyleLbl="alignNode1" presStyleIdx="5" presStyleCnt="9">
        <dgm:presLayoutVars>
          <dgm:chMax val="0"/>
          <dgm:chPref val="0"/>
          <dgm:bulletEnabled val="1"/>
        </dgm:presLayoutVars>
      </dgm:prSet>
      <dgm:spPr/>
    </dgm:pt>
    <dgm:pt modelId="{3A4F5EEC-FF39-4B2E-A7DD-D0567B430E1F}" type="pres">
      <dgm:prSet presAssocID="{EBA2BB6A-9860-4569-8AC2-830E567C4156}" presName="textaccent6" presStyleCnt="0"/>
      <dgm:spPr/>
    </dgm:pt>
    <dgm:pt modelId="{39A540C7-6647-43CE-B96D-8012A9D992F6}" type="pres">
      <dgm:prSet presAssocID="{EBA2BB6A-9860-4569-8AC2-830E567C4156}" presName="accentRepeatNode" presStyleLbl="solidAlignAcc1" presStyleIdx="10" presStyleCnt="18"/>
      <dgm:spPr/>
    </dgm:pt>
    <dgm:pt modelId="{71D9BFCB-9D47-4453-B601-47EBCFD8FC6B}" type="pres">
      <dgm:prSet presAssocID="{6C72049D-70A0-4E00-A54D-3D0EF6B7A054}" presName="image6" presStyleCnt="0"/>
      <dgm:spPr/>
    </dgm:pt>
    <dgm:pt modelId="{B43797DA-6809-4379-B2C7-C934C8793888}" type="pres">
      <dgm:prSet presAssocID="{6C72049D-70A0-4E00-A54D-3D0EF6B7A054}" presName="imageRepeatNode" presStyleLbl="alignAcc1" presStyleIdx="5" presStyleCnt="9"/>
      <dgm:spPr/>
    </dgm:pt>
    <dgm:pt modelId="{1DDDEA5E-C5B1-4DF5-985F-9DD8E7BC2C22}" type="pres">
      <dgm:prSet presAssocID="{6C72049D-70A0-4E00-A54D-3D0EF6B7A054}" presName="imageaccent6" presStyleCnt="0"/>
      <dgm:spPr/>
    </dgm:pt>
    <dgm:pt modelId="{3EC8D2D3-E55D-4E9E-BE3F-7228BB420117}" type="pres">
      <dgm:prSet presAssocID="{6C72049D-70A0-4E00-A54D-3D0EF6B7A054}" presName="accentRepeatNode" presStyleLbl="solidAlignAcc1" presStyleIdx="11" presStyleCnt="18"/>
      <dgm:spPr/>
    </dgm:pt>
    <dgm:pt modelId="{C5C482A8-3253-4429-9691-787EA8654EF7}" type="pres">
      <dgm:prSet presAssocID="{1120C738-58FA-484C-9EC9-CC3998041909}" presName="text7" presStyleCnt="0"/>
      <dgm:spPr/>
    </dgm:pt>
    <dgm:pt modelId="{B45EE80A-4487-4876-846C-6B2DEB3C7FBF}" type="pres">
      <dgm:prSet presAssocID="{1120C738-58FA-484C-9EC9-CC3998041909}" presName="textRepeatNode" presStyleLbl="alignNode1" presStyleIdx="6" presStyleCnt="9">
        <dgm:presLayoutVars>
          <dgm:chMax val="0"/>
          <dgm:chPref val="0"/>
          <dgm:bulletEnabled val="1"/>
        </dgm:presLayoutVars>
      </dgm:prSet>
      <dgm:spPr/>
    </dgm:pt>
    <dgm:pt modelId="{4C671D32-E8C1-4151-AA59-AD9C12B2881B}" type="pres">
      <dgm:prSet presAssocID="{1120C738-58FA-484C-9EC9-CC3998041909}" presName="textaccent7" presStyleCnt="0"/>
      <dgm:spPr/>
    </dgm:pt>
    <dgm:pt modelId="{8DA6D771-9478-4979-8D6A-F63572B10594}" type="pres">
      <dgm:prSet presAssocID="{1120C738-58FA-484C-9EC9-CC3998041909}" presName="accentRepeatNode" presStyleLbl="solidAlignAcc1" presStyleIdx="12" presStyleCnt="18"/>
      <dgm:spPr/>
    </dgm:pt>
    <dgm:pt modelId="{B46D6BFF-FCF7-4A53-B3C4-9F61767DD969}" type="pres">
      <dgm:prSet presAssocID="{8126B2E1-9F30-4B53-A224-88B66328952F}" presName="image7" presStyleCnt="0"/>
      <dgm:spPr/>
    </dgm:pt>
    <dgm:pt modelId="{DFA46A44-88E8-41D0-88B9-3E56323CAB01}" type="pres">
      <dgm:prSet presAssocID="{8126B2E1-9F30-4B53-A224-88B66328952F}" presName="imageRepeatNode" presStyleLbl="alignAcc1" presStyleIdx="6" presStyleCnt="9"/>
      <dgm:spPr/>
    </dgm:pt>
    <dgm:pt modelId="{72A9E169-AF6F-449B-B28A-38F5AF9AB68B}" type="pres">
      <dgm:prSet presAssocID="{8126B2E1-9F30-4B53-A224-88B66328952F}" presName="imageaccent7" presStyleCnt="0"/>
      <dgm:spPr/>
    </dgm:pt>
    <dgm:pt modelId="{7C3BBFFF-6F7E-42B8-B201-057D8AB0551C}" type="pres">
      <dgm:prSet presAssocID="{8126B2E1-9F30-4B53-A224-88B66328952F}" presName="accentRepeatNode" presStyleLbl="solidAlignAcc1" presStyleIdx="13" presStyleCnt="18"/>
      <dgm:spPr/>
    </dgm:pt>
    <dgm:pt modelId="{0B98D488-E687-46E0-9E7D-48312E5D731A}" type="pres">
      <dgm:prSet presAssocID="{F1C9239D-3B34-416F-BC53-824B25435E82}" presName="text8" presStyleCnt="0"/>
      <dgm:spPr/>
    </dgm:pt>
    <dgm:pt modelId="{FFA5BC5E-D313-47A6-BA77-979AD75C21BF}" type="pres">
      <dgm:prSet presAssocID="{F1C9239D-3B34-416F-BC53-824B25435E82}" presName="textRepeatNode" presStyleLbl="alignNode1" presStyleIdx="7" presStyleCnt="9">
        <dgm:presLayoutVars>
          <dgm:chMax val="0"/>
          <dgm:chPref val="0"/>
          <dgm:bulletEnabled val="1"/>
        </dgm:presLayoutVars>
      </dgm:prSet>
      <dgm:spPr/>
    </dgm:pt>
    <dgm:pt modelId="{D2B16930-9623-4BBF-B247-09AA91F578E5}" type="pres">
      <dgm:prSet presAssocID="{F1C9239D-3B34-416F-BC53-824B25435E82}" presName="textaccent8" presStyleCnt="0"/>
      <dgm:spPr/>
    </dgm:pt>
    <dgm:pt modelId="{EB8A2D1D-CA4E-47B9-8360-CE8815E87339}" type="pres">
      <dgm:prSet presAssocID="{F1C9239D-3B34-416F-BC53-824B25435E82}" presName="accentRepeatNode" presStyleLbl="solidAlignAcc1" presStyleIdx="14" presStyleCnt="18"/>
      <dgm:spPr/>
    </dgm:pt>
    <dgm:pt modelId="{1010A4E4-6E8F-46B3-AB6A-5794B24C88AA}" type="pres">
      <dgm:prSet presAssocID="{6CF04E2A-484D-467A-9892-246F67CC7983}" presName="image8" presStyleCnt="0"/>
      <dgm:spPr/>
    </dgm:pt>
    <dgm:pt modelId="{147334DF-6318-4A6D-AD1D-654EAE96C662}" type="pres">
      <dgm:prSet presAssocID="{6CF04E2A-484D-467A-9892-246F67CC7983}" presName="imageRepeatNode" presStyleLbl="alignAcc1" presStyleIdx="7" presStyleCnt="9"/>
      <dgm:spPr/>
    </dgm:pt>
    <dgm:pt modelId="{E8265164-14A6-4F98-9402-FA6410DBC675}" type="pres">
      <dgm:prSet presAssocID="{6CF04E2A-484D-467A-9892-246F67CC7983}" presName="imageaccent8" presStyleCnt="0"/>
      <dgm:spPr/>
    </dgm:pt>
    <dgm:pt modelId="{C0904BC9-FC43-40C9-8458-AF7DFD2F3479}" type="pres">
      <dgm:prSet presAssocID="{6CF04E2A-484D-467A-9892-246F67CC7983}" presName="accentRepeatNode" presStyleLbl="solidAlignAcc1" presStyleIdx="15" presStyleCnt="18"/>
      <dgm:spPr/>
    </dgm:pt>
    <dgm:pt modelId="{8B308785-3D61-4F47-A743-FE10024016AA}" type="pres">
      <dgm:prSet presAssocID="{0EE933D3-B7B5-4D25-8422-934F068E832C}" presName="text9" presStyleCnt="0"/>
      <dgm:spPr/>
    </dgm:pt>
    <dgm:pt modelId="{09B2225A-F924-4B2D-AA08-912B38E989B6}" type="pres">
      <dgm:prSet presAssocID="{0EE933D3-B7B5-4D25-8422-934F068E832C}" presName="textRepeatNode" presStyleLbl="alignNode1" presStyleIdx="8" presStyleCnt="9">
        <dgm:presLayoutVars>
          <dgm:chMax val="0"/>
          <dgm:chPref val="0"/>
          <dgm:bulletEnabled val="1"/>
        </dgm:presLayoutVars>
      </dgm:prSet>
      <dgm:spPr/>
    </dgm:pt>
    <dgm:pt modelId="{AFCC9267-FA4E-4AB8-B726-1C91D33A8008}" type="pres">
      <dgm:prSet presAssocID="{0EE933D3-B7B5-4D25-8422-934F068E832C}" presName="textaccent9" presStyleCnt="0"/>
      <dgm:spPr/>
    </dgm:pt>
    <dgm:pt modelId="{7F40E074-2C82-45BE-867C-337402392DFA}" type="pres">
      <dgm:prSet presAssocID="{0EE933D3-B7B5-4D25-8422-934F068E832C}" presName="accentRepeatNode" presStyleLbl="solidAlignAcc1" presStyleIdx="16" presStyleCnt="18"/>
      <dgm:spPr/>
    </dgm:pt>
    <dgm:pt modelId="{DE9F99C2-8734-467C-8C9A-A731DEE6FDEC}" type="pres">
      <dgm:prSet presAssocID="{B0EE390E-8C66-452F-A380-7AA7A436CB30}" presName="image9" presStyleCnt="0"/>
      <dgm:spPr/>
    </dgm:pt>
    <dgm:pt modelId="{5BCA644C-C432-4462-AB73-3C3FFEE72414}" type="pres">
      <dgm:prSet presAssocID="{B0EE390E-8C66-452F-A380-7AA7A436CB30}" presName="imageRepeatNode" presStyleLbl="alignAcc1" presStyleIdx="8" presStyleCnt="9"/>
      <dgm:spPr/>
    </dgm:pt>
    <dgm:pt modelId="{A22E07E4-D68A-4CE9-9FA8-3F9708A078E6}" type="pres">
      <dgm:prSet presAssocID="{B0EE390E-8C66-452F-A380-7AA7A436CB30}" presName="imageaccent9" presStyleCnt="0"/>
      <dgm:spPr/>
    </dgm:pt>
    <dgm:pt modelId="{0D5C5A88-F2E7-4F59-B189-58D5F0020700}" type="pres">
      <dgm:prSet presAssocID="{B0EE390E-8C66-452F-A380-7AA7A436CB30}" presName="accentRepeatNode" presStyleLbl="solidAlignAcc1" presStyleIdx="17" presStyleCnt="18"/>
      <dgm:spPr/>
    </dgm:pt>
  </dgm:ptLst>
  <dgm:cxnLst>
    <dgm:cxn modelId="{2EED1804-ADE8-4AD0-A63B-4BDED7A330B9}" srcId="{DB59A7E5-48B6-4205-8078-EBCF462DC7AF}" destId="{FF70AA9A-89EF-45B5-8B8D-AA823C2B10C1}" srcOrd="3" destOrd="0" parTransId="{A63D181C-DE4F-4948-B215-8B81ED933B83}" sibTransId="{37724FE0-86B2-4140-BB39-731DCB24A6CE}"/>
    <dgm:cxn modelId="{0C27E214-E38C-42A3-B3A2-8E2416A91B47}" type="presOf" srcId="{B0EE390E-8C66-452F-A380-7AA7A436CB30}" destId="{5BCA644C-C432-4462-AB73-3C3FFEE72414}" srcOrd="0" destOrd="0" presId="urn:microsoft.com/office/officeart/2008/layout/HexagonCluster"/>
    <dgm:cxn modelId="{B2C62323-E5AB-4C3B-B19A-F91DCFF3523B}" type="presOf" srcId="{F1C9239D-3B34-416F-BC53-824B25435E82}" destId="{FFA5BC5E-D313-47A6-BA77-979AD75C21BF}" srcOrd="0" destOrd="0" presId="urn:microsoft.com/office/officeart/2008/layout/HexagonCluster"/>
    <dgm:cxn modelId="{F9EFBA27-9A33-4C6A-87CB-E57A1BA5C653}" type="presOf" srcId="{973E26D2-578E-49EA-8AB9-87AEE52AD1F0}" destId="{D5525AE5-8330-4D0B-B8E9-3CACD595D7E3}" srcOrd="0" destOrd="0" presId="urn:microsoft.com/office/officeart/2008/layout/HexagonCluster"/>
    <dgm:cxn modelId="{F936AE29-3BF8-4CEA-A2A8-A1F0FF1DDD8F}" srcId="{DB59A7E5-48B6-4205-8078-EBCF462DC7AF}" destId="{0EE933D3-B7B5-4D25-8422-934F068E832C}" srcOrd="8" destOrd="0" parTransId="{43CCA949-B590-4503-8466-5684609E5D4B}" sibTransId="{B0EE390E-8C66-452F-A380-7AA7A436CB30}"/>
    <dgm:cxn modelId="{1E653730-7B94-4E4D-A3E7-C5735A91DDE4}" type="presOf" srcId="{6CF04E2A-484D-467A-9892-246F67CC7983}" destId="{147334DF-6318-4A6D-AD1D-654EAE96C662}" srcOrd="0" destOrd="0" presId="urn:microsoft.com/office/officeart/2008/layout/HexagonCluster"/>
    <dgm:cxn modelId="{442D4F63-8ED8-486F-BEC0-4ECCF15EB8DB}" srcId="{DB59A7E5-48B6-4205-8078-EBCF462DC7AF}" destId="{7646D7EA-B2BA-4391-A527-55D279636E9E}" srcOrd="2" destOrd="0" parTransId="{83E1CC9B-C01F-4F2D-8C0C-E6D3487F519B}" sibTransId="{7A03F327-AF60-454D-BD33-8FCB0891963F}"/>
    <dgm:cxn modelId="{BF2CF046-CF49-4948-B687-C0FD02D9E719}" type="presOf" srcId="{0EE933D3-B7B5-4D25-8422-934F068E832C}" destId="{09B2225A-F924-4B2D-AA08-912B38E989B6}" srcOrd="0" destOrd="0" presId="urn:microsoft.com/office/officeart/2008/layout/HexagonCluster"/>
    <dgm:cxn modelId="{22399049-39E0-4AF3-930D-5F917B5F7C87}" type="presOf" srcId="{FF70AA9A-89EF-45B5-8B8D-AA823C2B10C1}" destId="{C0952B31-2D24-445B-A4C5-57BF9274766E}" srcOrd="0" destOrd="0" presId="urn:microsoft.com/office/officeart/2008/layout/HexagonCluster"/>
    <dgm:cxn modelId="{8563C74B-5793-41AD-BA11-D10487FB0831}" srcId="{DB59A7E5-48B6-4205-8078-EBCF462DC7AF}" destId="{15B177A8-159E-41A2-BEEF-D9C5B178F50C}" srcOrd="4" destOrd="0" parTransId="{872EBB83-EE50-4E09-8D11-DE519A666B5B}" sibTransId="{3082F8C6-FCEF-43FA-B269-7D7826BB7CC0}"/>
    <dgm:cxn modelId="{CA405252-812B-4B60-82A5-8200FB5CBE2A}" type="presOf" srcId="{8126B2E1-9F30-4B53-A224-88B66328952F}" destId="{DFA46A44-88E8-41D0-88B9-3E56323CAB01}" srcOrd="0" destOrd="0" presId="urn:microsoft.com/office/officeart/2008/layout/HexagonCluster"/>
    <dgm:cxn modelId="{61F62159-6FBB-4644-84F5-121A0A0948C5}" type="presOf" srcId="{6C72049D-70A0-4E00-A54D-3D0EF6B7A054}" destId="{B43797DA-6809-4379-B2C7-C934C8793888}" srcOrd="0" destOrd="0" presId="urn:microsoft.com/office/officeart/2008/layout/HexagonCluster"/>
    <dgm:cxn modelId="{28CE2B7B-F9C5-49A3-8811-3ED0A76666E5}" srcId="{DB59A7E5-48B6-4205-8078-EBCF462DC7AF}" destId="{F1C9239D-3B34-416F-BC53-824B25435E82}" srcOrd="7" destOrd="0" parTransId="{075C1A48-CAAE-4C4F-B2D5-1E6EEC8ACC84}" sibTransId="{6CF04E2A-484D-467A-9892-246F67CC7983}"/>
    <dgm:cxn modelId="{035C6C7C-F06B-402C-9912-3362C6324A4D}" srcId="{DB59A7E5-48B6-4205-8078-EBCF462DC7AF}" destId="{973E26D2-578E-49EA-8AB9-87AEE52AD1F0}" srcOrd="1" destOrd="0" parTransId="{49A2947C-8CBE-4469-8F1A-31F0C8E4C1DB}" sibTransId="{66F362AC-7CC3-4D99-8926-9E9F9DD7BAC2}"/>
    <dgm:cxn modelId="{79E73C7D-BDA4-4D5B-BA43-B1FDC79A9978}" type="presOf" srcId="{37724FE0-86B2-4140-BB39-731DCB24A6CE}" destId="{81B41E9F-524E-4999-AF31-A3AED6499535}" srcOrd="0" destOrd="0" presId="urn:microsoft.com/office/officeart/2008/layout/HexagonCluster"/>
    <dgm:cxn modelId="{0A699680-0C57-446F-BE9D-1A1400569713}" type="presOf" srcId="{EBA2BB6A-9860-4569-8AC2-830E567C4156}" destId="{3FD7E574-DF91-4FC4-8A79-E11C3ACF27A8}" srcOrd="0" destOrd="0" presId="urn:microsoft.com/office/officeart/2008/layout/HexagonCluster"/>
    <dgm:cxn modelId="{694F788B-3FC9-4822-B481-61BF1EB5F315}" srcId="{DB59A7E5-48B6-4205-8078-EBCF462DC7AF}" destId="{1120C738-58FA-484C-9EC9-CC3998041909}" srcOrd="6" destOrd="0" parTransId="{B64ED12E-0F65-4615-8C3B-AA2857C46063}" sibTransId="{8126B2E1-9F30-4B53-A224-88B66328952F}"/>
    <dgm:cxn modelId="{A8882F93-FB8F-4C94-978B-765FA2EF2CA4}" type="presOf" srcId="{3082F8C6-FCEF-43FA-B269-7D7826BB7CC0}" destId="{7767E3BC-9A36-4DA2-89B1-6051B7E8C5D6}" srcOrd="0" destOrd="0" presId="urn:microsoft.com/office/officeart/2008/layout/HexagonCluster"/>
    <dgm:cxn modelId="{8C29D394-DD98-45E2-B424-46E0DA380624}" type="presOf" srcId="{DB59A7E5-48B6-4205-8078-EBCF462DC7AF}" destId="{5D88F1F7-4333-4FFC-AD9F-842C7A195EE5}" srcOrd="0" destOrd="0" presId="urn:microsoft.com/office/officeart/2008/layout/HexagonCluster"/>
    <dgm:cxn modelId="{F2B1929C-C181-44DD-9F22-D5825F302E3E}" type="presOf" srcId="{33E81CBB-B584-4943-97B8-5B3CFE260278}" destId="{4B1584D8-EEB3-45CD-88A0-1812966558B3}" srcOrd="0" destOrd="0" presId="urn:microsoft.com/office/officeart/2008/layout/HexagonCluster"/>
    <dgm:cxn modelId="{11A26CB1-EAB2-4669-A6FD-9FDA97EB1781}" type="presOf" srcId="{4B20E9B3-F7AA-4A9E-88D3-7B2F73352392}" destId="{BDF936A4-DEB6-4C16-A273-1ABC96ABE6BD}" srcOrd="0" destOrd="0" presId="urn:microsoft.com/office/officeart/2008/layout/HexagonCluster"/>
    <dgm:cxn modelId="{37F13CB2-99EB-4F5B-89C7-7D2D5B1639D0}" type="presOf" srcId="{66F362AC-7CC3-4D99-8926-9E9F9DD7BAC2}" destId="{6D029742-C9E8-4494-AABA-F3CA126222DC}" srcOrd="0" destOrd="0" presId="urn:microsoft.com/office/officeart/2008/layout/HexagonCluster"/>
    <dgm:cxn modelId="{5AF6D6B8-8ED0-48C4-8434-EC911E085B11}" srcId="{DB59A7E5-48B6-4205-8078-EBCF462DC7AF}" destId="{EBA2BB6A-9860-4569-8AC2-830E567C4156}" srcOrd="5" destOrd="0" parTransId="{465B416A-09BB-43FF-B1F0-652908971558}" sibTransId="{6C72049D-70A0-4E00-A54D-3D0EF6B7A054}"/>
    <dgm:cxn modelId="{0B2FFAC3-1008-47FF-8E4C-64117100DB38}" type="presOf" srcId="{15B177A8-159E-41A2-BEEF-D9C5B178F50C}" destId="{8902D46C-FEA0-47EA-9F1B-01A46D4E50C4}" srcOrd="0" destOrd="0" presId="urn:microsoft.com/office/officeart/2008/layout/HexagonCluster"/>
    <dgm:cxn modelId="{D1D576D2-4A2D-4B5C-910F-9C9F0CEF6A15}" type="presOf" srcId="{7A03F327-AF60-454D-BD33-8FCB0891963F}" destId="{B098323C-0B72-4EAC-8310-5A31F38F81DC}" srcOrd="0" destOrd="0" presId="urn:microsoft.com/office/officeart/2008/layout/HexagonCluster"/>
    <dgm:cxn modelId="{DD1EDFD9-3093-43A4-87D2-1BF2A12A362C}" type="presOf" srcId="{7646D7EA-B2BA-4391-A527-55D279636E9E}" destId="{6E9E258D-9FB7-426C-9855-601D344CBFFC}" srcOrd="0" destOrd="0" presId="urn:microsoft.com/office/officeart/2008/layout/HexagonCluster"/>
    <dgm:cxn modelId="{4168D7F2-F061-4956-A9E7-7BF3989F67DA}" srcId="{DB59A7E5-48B6-4205-8078-EBCF462DC7AF}" destId="{33E81CBB-B584-4943-97B8-5B3CFE260278}" srcOrd="0" destOrd="0" parTransId="{80A33DD1-110C-4B49-9DEC-BD085487389F}" sibTransId="{4B20E9B3-F7AA-4A9E-88D3-7B2F73352392}"/>
    <dgm:cxn modelId="{98F668F4-41E6-4CC1-BD62-0A2AEB761424}" type="presOf" srcId="{1120C738-58FA-484C-9EC9-CC3998041909}" destId="{B45EE80A-4487-4876-846C-6B2DEB3C7FBF}" srcOrd="0" destOrd="0" presId="urn:microsoft.com/office/officeart/2008/layout/HexagonCluster"/>
    <dgm:cxn modelId="{9A1D730F-135A-4724-A1B1-B7DAD4A29809}" type="presParOf" srcId="{5D88F1F7-4333-4FFC-AD9F-842C7A195EE5}" destId="{3AE6AFCF-FBAA-4422-AC27-78FC323A7482}" srcOrd="0" destOrd="0" presId="urn:microsoft.com/office/officeart/2008/layout/HexagonCluster"/>
    <dgm:cxn modelId="{974A23EE-FC5E-416D-8BF6-3E2CE8E960F5}" type="presParOf" srcId="{3AE6AFCF-FBAA-4422-AC27-78FC323A7482}" destId="{4B1584D8-EEB3-45CD-88A0-1812966558B3}" srcOrd="0" destOrd="0" presId="urn:microsoft.com/office/officeart/2008/layout/HexagonCluster"/>
    <dgm:cxn modelId="{43FD4AE0-49C6-4ED3-8595-1501A886EC19}" type="presParOf" srcId="{5D88F1F7-4333-4FFC-AD9F-842C7A195EE5}" destId="{7E9DC1DC-D0E7-4B72-BD64-623280162A22}" srcOrd="1" destOrd="0" presId="urn:microsoft.com/office/officeart/2008/layout/HexagonCluster"/>
    <dgm:cxn modelId="{31FF0CD7-9788-4160-A992-20F25E289C0C}" type="presParOf" srcId="{7E9DC1DC-D0E7-4B72-BD64-623280162A22}" destId="{D9D41A28-08D6-4BF3-B42E-F024D6B5CDD3}" srcOrd="0" destOrd="0" presId="urn:microsoft.com/office/officeart/2008/layout/HexagonCluster"/>
    <dgm:cxn modelId="{47AD32A8-AF42-4905-8D98-6AFDB6A2761B}" type="presParOf" srcId="{5D88F1F7-4333-4FFC-AD9F-842C7A195EE5}" destId="{93B027E1-7358-45AD-A70B-EE44A4DB1A68}" srcOrd="2" destOrd="0" presId="urn:microsoft.com/office/officeart/2008/layout/HexagonCluster"/>
    <dgm:cxn modelId="{B6D9F9E9-0B8B-4FE2-BD34-6B2D5ADC451C}" type="presParOf" srcId="{93B027E1-7358-45AD-A70B-EE44A4DB1A68}" destId="{BDF936A4-DEB6-4C16-A273-1ABC96ABE6BD}" srcOrd="0" destOrd="0" presId="urn:microsoft.com/office/officeart/2008/layout/HexagonCluster"/>
    <dgm:cxn modelId="{DCE1CAA6-8CDB-44B7-8179-31EFBB6DEAF5}" type="presParOf" srcId="{5D88F1F7-4333-4FFC-AD9F-842C7A195EE5}" destId="{EAB3F8C7-983E-4AED-A451-0E5429F5EF39}" srcOrd="3" destOrd="0" presId="urn:microsoft.com/office/officeart/2008/layout/HexagonCluster"/>
    <dgm:cxn modelId="{9EF5657A-F42A-49B2-AD37-E46210E46CB3}" type="presParOf" srcId="{EAB3F8C7-983E-4AED-A451-0E5429F5EF39}" destId="{2C5178C5-24E1-479F-BC83-1003F4A91523}" srcOrd="0" destOrd="0" presId="urn:microsoft.com/office/officeart/2008/layout/HexagonCluster"/>
    <dgm:cxn modelId="{9B4A5031-EE72-44CE-9F5F-D4CDDEF563AA}" type="presParOf" srcId="{5D88F1F7-4333-4FFC-AD9F-842C7A195EE5}" destId="{9DE939C0-DED5-4BB1-AED7-9739A4E9DBE3}" srcOrd="4" destOrd="0" presId="urn:microsoft.com/office/officeart/2008/layout/HexagonCluster"/>
    <dgm:cxn modelId="{543E06E5-5CC0-4B80-950A-12EF99430C11}" type="presParOf" srcId="{9DE939C0-DED5-4BB1-AED7-9739A4E9DBE3}" destId="{D5525AE5-8330-4D0B-B8E9-3CACD595D7E3}" srcOrd="0" destOrd="0" presId="urn:microsoft.com/office/officeart/2008/layout/HexagonCluster"/>
    <dgm:cxn modelId="{FE999B42-34AB-4E38-A40E-5F687DA5C1C2}" type="presParOf" srcId="{5D88F1F7-4333-4FFC-AD9F-842C7A195EE5}" destId="{8DBD54A7-085F-4939-B8A3-4471E7E9EDE2}" srcOrd="5" destOrd="0" presId="urn:microsoft.com/office/officeart/2008/layout/HexagonCluster"/>
    <dgm:cxn modelId="{6C3DE784-AE83-4FBF-A265-E27E4EEE6CE1}" type="presParOf" srcId="{8DBD54A7-085F-4939-B8A3-4471E7E9EDE2}" destId="{25217DE6-52F1-4FCA-B413-DDA6D5553517}" srcOrd="0" destOrd="0" presId="urn:microsoft.com/office/officeart/2008/layout/HexagonCluster"/>
    <dgm:cxn modelId="{F6FEB682-7B09-4BA5-AE96-B9D203BDE4C6}" type="presParOf" srcId="{5D88F1F7-4333-4FFC-AD9F-842C7A195EE5}" destId="{848BEADB-56CC-49DD-BC37-327273B134A5}" srcOrd="6" destOrd="0" presId="urn:microsoft.com/office/officeart/2008/layout/HexagonCluster"/>
    <dgm:cxn modelId="{634EA856-2025-47B3-AFEF-BA0AE3759076}" type="presParOf" srcId="{848BEADB-56CC-49DD-BC37-327273B134A5}" destId="{6D029742-C9E8-4494-AABA-F3CA126222DC}" srcOrd="0" destOrd="0" presId="urn:microsoft.com/office/officeart/2008/layout/HexagonCluster"/>
    <dgm:cxn modelId="{29F60295-FE01-4E7C-9AE6-254A7D6909C1}" type="presParOf" srcId="{5D88F1F7-4333-4FFC-AD9F-842C7A195EE5}" destId="{BE5D3309-4CAD-48AF-93C7-CB25974FAF9E}" srcOrd="7" destOrd="0" presId="urn:microsoft.com/office/officeart/2008/layout/HexagonCluster"/>
    <dgm:cxn modelId="{8B0A3126-A28A-4C90-8082-8E3886385A8C}" type="presParOf" srcId="{BE5D3309-4CAD-48AF-93C7-CB25974FAF9E}" destId="{747E2277-36EC-4C80-A51F-2605D3B700E8}" srcOrd="0" destOrd="0" presId="urn:microsoft.com/office/officeart/2008/layout/HexagonCluster"/>
    <dgm:cxn modelId="{5617E804-32B6-4A9D-85F7-65A184D55345}" type="presParOf" srcId="{5D88F1F7-4333-4FFC-AD9F-842C7A195EE5}" destId="{4ADB2763-E06E-46DE-AAE1-928B82616957}" srcOrd="8" destOrd="0" presId="urn:microsoft.com/office/officeart/2008/layout/HexagonCluster"/>
    <dgm:cxn modelId="{BC5A9516-5596-418F-AD19-4EA2CF8F0806}" type="presParOf" srcId="{4ADB2763-E06E-46DE-AAE1-928B82616957}" destId="{6E9E258D-9FB7-426C-9855-601D344CBFFC}" srcOrd="0" destOrd="0" presId="urn:microsoft.com/office/officeart/2008/layout/HexagonCluster"/>
    <dgm:cxn modelId="{C7D18A1C-2991-41CF-9FD3-B8F69C2EF2F3}" type="presParOf" srcId="{5D88F1F7-4333-4FFC-AD9F-842C7A195EE5}" destId="{A42B3E23-218B-413A-BBAD-1C3EA7DBB6EF}" srcOrd="9" destOrd="0" presId="urn:microsoft.com/office/officeart/2008/layout/HexagonCluster"/>
    <dgm:cxn modelId="{826AF1B4-8925-4EBF-B976-17D802403C60}" type="presParOf" srcId="{A42B3E23-218B-413A-BBAD-1C3EA7DBB6EF}" destId="{850A0F66-0817-4A33-8D95-CC17387A01C0}" srcOrd="0" destOrd="0" presId="urn:microsoft.com/office/officeart/2008/layout/HexagonCluster"/>
    <dgm:cxn modelId="{23CE784F-C1BA-484E-9574-365BCFDC3113}" type="presParOf" srcId="{5D88F1F7-4333-4FFC-AD9F-842C7A195EE5}" destId="{E773C13A-5443-4A24-81C0-5EF2B07FE047}" srcOrd="10" destOrd="0" presId="urn:microsoft.com/office/officeart/2008/layout/HexagonCluster"/>
    <dgm:cxn modelId="{A39503A6-402A-4ADB-9D07-EFC4AFAE19DD}" type="presParOf" srcId="{E773C13A-5443-4A24-81C0-5EF2B07FE047}" destId="{B098323C-0B72-4EAC-8310-5A31F38F81DC}" srcOrd="0" destOrd="0" presId="urn:microsoft.com/office/officeart/2008/layout/HexagonCluster"/>
    <dgm:cxn modelId="{A6113EDB-EDC1-47A5-9AF8-5ABA1771B221}" type="presParOf" srcId="{5D88F1F7-4333-4FFC-AD9F-842C7A195EE5}" destId="{4B234D46-6139-4646-96C2-1779D7C7E78F}" srcOrd="11" destOrd="0" presId="urn:microsoft.com/office/officeart/2008/layout/HexagonCluster"/>
    <dgm:cxn modelId="{20A9DD56-3E4C-4B73-96D6-7E453FF6161F}" type="presParOf" srcId="{4B234D46-6139-4646-96C2-1779D7C7E78F}" destId="{0C38FE4D-73FE-462C-9267-69AA9D66418E}" srcOrd="0" destOrd="0" presId="urn:microsoft.com/office/officeart/2008/layout/HexagonCluster"/>
    <dgm:cxn modelId="{28F6176E-F39E-46F7-ACDE-672D0FDE6BB9}" type="presParOf" srcId="{5D88F1F7-4333-4FFC-AD9F-842C7A195EE5}" destId="{450FA038-1536-49F3-9484-851AD5CF7974}" srcOrd="12" destOrd="0" presId="urn:microsoft.com/office/officeart/2008/layout/HexagonCluster"/>
    <dgm:cxn modelId="{02792FCE-0847-4C94-A185-66528805868E}" type="presParOf" srcId="{450FA038-1536-49F3-9484-851AD5CF7974}" destId="{C0952B31-2D24-445B-A4C5-57BF9274766E}" srcOrd="0" destOrd="0" presId="urn:microsoft.com/office/officeart/2008/layout/HexagonCluster"/>
    <dgm:cxn modelId="{8555604B-9F1D-426B-8466-4289605EEE4D}" type="presParOf" srcId="{5D88F1F7-4333-4FFC-AD9F-842C7A195EE5}" destId="{6134DD65-87FB-4CF1-82A1-C4A3CCC95A75}" srcOrd="13" destOrd="0" presId="urn:microsoft.com/office/officeart/2008/layout/HexagonCluster"/>
    <dgm:cxn modelId="{607294FC-DA6A-4D5E-9673-56EE93AC22F1}" type="presParOf" srcId="{6134DD65-87FB-4CF1-82A1-C4A3CCC95A75}" destId="{FD9E310F-D27A-47AD-B52D-CF1705B29977}" srcOrd="0" destOrd="0" presId="urn:microsoft.com/office/officeart/2008/layout/HexagonCluster"/>
    <dgm:cxn modelId="{08CD3F83-127E-4D7D-A2AC-A02E06DF9A13}" type="presParOf" srcId="{5D88F1F7-4333-4FFC-AD9F-842C7A195EE5}" destId="{22AA853A-93E3-4DB2-92B9-264D73E2DF0C}" srcOrd="14" destOrd="0" presId="urn:microsoft.com/office/officeart/2008/layout/HexagonCluster"/>
    <dgm:cxn modelId="{F10A43D9-0333-4210-8900-641ECD22586A}" type="presParOf" srcId="{22AA853A-93E3-4DB2-92B9-264D73E2DF0C}" destId="{81B41E9F-524E-4999-AF31-A3AED6499535}" srcOrd="0" destOrd="0" presId="urn:microsoft.com/office/officeart/2008/layout/HexagonCluster"/>
    <dgm:cxn modelId="{4C6D7321-1152-48D9-BEE7-02B385B296CB}" type="presParOf" srcId="{5D88F1F7-4333-4FFC-AD9F-842C7A195EE5}" destId="{29660941-D771-49AD-A2B3-8849B8AB6434}" srcOrd="15" destOrd="0" presId="urn:microsoft.com/office/officeart/2008/layout/HexagonCluster"/>
    <dgm:cxn modelId="{AFC1D588-78A9-4C96-89D3-31C521985B1D}" type="presParOf" srcId="{29660941-D771-49AD-A2B3-8849B8AB6434}" destId="{8E6B5860-2590-4CB9-90F4-245163ADB54B}" srcOrd="0" destOrd="0" presId="urn:microsoft.com/office/officeart/2008/layout/HexagonCluster"/>
    <dgm:cxn modelId="{7B188EFB-9B50-49D5-8A6B-2ED03625AE73}" type="presParOf" srcId="{5D88F1F7-4333-4FFC-AD9F-842C7A195EE5}" destId="{8383F81D-0F2C-4EFC-AC0A-06BA57C4D0F2}" srcOrd="16" destOrd="0" presId="urn:microsoft.com/office/officeart/2008/layout/HexagonCluster"/>
    <dgm:cxn modelId="{4BDDB887-FF09-48A0-AFCB-42B937BE8C8F}" type="presParOf" srcId="{8383F81D-0F2C-4EFC-AC0A-06BA57C4D0F2}" destId="{8902D46C-FEA0-47EA-9F1B-01A46D4E50C4}" srcOrd="0" destOrd="0" presId="urn:microsoft.com/office/officeart/2008/layout/HexagonCluster"/>
    <dgm:cxn modelId="{4C742114-8890-4F7D-8E00-42258CAF1C82}" type="presParOf" srcId="{5D88F1F7-4333-4FFC-AD9F-842C7A195EE5}" destId="{53AC6670-F6C0-410D-ADA1-FC13804A45C3}" srcOrd="17" destOrd="0" presId="urn:microsoft.com/office/officeart/2008/layout/HexagonCluster"/>
    <dgm:cxn modelId="{4F21442B-A083-4182-86F9-97EB17CFE30E}" type="presParOf" srcId="{53AC6670-F6C0-410D-ADA1-FC13804A45C3}" destId="{7EF4ED55-5916-4507-96BC-8199B9D44FDA}" srcOrd="0" destOrd="0" presId="urn:microsoft.com/office/officeart/2008/layout/HexagonCluster"/>
    <dgm:cxn modelId="{D8389B61-FA5B-456E-AE3E-592988B0EF3C}" type="presParOf" srcId="{5D88F1F7-4333-4FFC-AD9F-842C7A195EE5}" destId="{834963BE-8DBC-4957-84EF-618F3029B522}" srcOrd="18" destOrd="0" presId="urn:microsoft.com/office/officeart/2008/layout/HexagonCluster"/>
    <dgm:cxn modelId="{FA99905C-E220-4383-9D90-B5B2E0138653}" type="presParOf" srcId="{834963BE-8DBC-4957-84EF-618F3029B522}" destId="{7767E3BC-9A36-4DA2-89B1-6051B7E8C5D6}" srcOrd="0" destOrd="0" presId="urn:microsoft.com/office/officeart/2008/layout/HexagonCluster"/>
    <dgm:cxn modelId="{EC9FECC9-3EEC-4A9B-AE6D-D1459C581B7B}" type="presParOf" srcId="{5D88F1F7-4333-4FFC-AD9F-842C7A195EE5}" destId="{B7359807-FBC8-451D-BEB9-AEFCD192B702}" srcOrd="19" destOrd="0" presId="urn:microsoft.com/office/officeart/2008/layout/HexagonCluster"/>
    <dgm:cxn modelId="{3FDF3C8F-7625-4CBE-97AB-5D10344D6B85}" type="presParOf" srcId="{B7359807-FBC8-451D-BEB9-AEFCD192B702}" destId="{D00B82BF-D8B9-45B6-BC24-823DA6B73F43}" srcOrd="0" destOrd="0" presId="urn:microsoft.com/office/officeart/2008/layout/HexagonCluster"/>
    <dgm:cxn modelId="{B35F969F-1C65-412A-A0C6-8736E2C0BF6F}" type="presParOf" srcId="{5D88F1F7-4333-4FFC-AD9F-842C7A195EE5}" destId="{80BB014E-8129-442A-B10C-C9773A9E9F8C}" srcOrd="20" destOrd="0" presId="urn:microsoft.com/office/officeart/2008/layout/HexagonCluster"/>
    <dgm:cxn modelId="{24D8DFC7-5A3F-4B64-A258-2BF6403F43D9}" type="presParOf" srcId="{80BB014E-8129-442A-B10C-C9773A9E9F8C}" destId="{3FD7E574-DF91-4FC4-8A79-E11C3ACF27A8}" srcOrd="0" destOrd="0" presId="urn:microsoft.com/office/officeart/2008/layout/HexagonCluster"/>
    <dgm:cxn modelId="{1DCBB73A-ADDD-4261-82B1-D1C5DF831220}" type="presParOf" srcId="{5D88F1F7-4333-4FFC-AD9F-842C7A195EE5}" destId="{3A4F5EEC-FF39-4B2E-A7DD-D0567B430E1F}" srcOrd="21" destOrd="0" presId="urn:microsoft.com/office/officeart/2008/layout/HexagonCluster"/>
    <dgm:cxn modelId="{54816016-CA70-4107-96A1-03C1B9DAD4BC}" type="presParOf" srcId="{3A4F5EEC-FF39-4B2E-A7DD-D0567B430E1F}" destId="{39A540C7-6647-43CE-B96D-8012A9D992F6}" srcOrd="0" destOrd="0" presId="urn:microsoft.com/office/officeart/2008/layout/HexagonCluster"/>
    <dgm:cxn modelId="{479B36C8-4ADF-436B-B633-C029379C0C9F}" type="presParOf" srcId="{5D88F1F7-4333-4FFC-AD9F-842C7A195EE5}" destId="{71D9BFCB-9D47-4453-B601-47EBCFD8FC6B}" srcOrd="22" destOrd="0" presId="urn:microsoft.com/office/officeart/2008/layout/HexagonCluster"/>
    <dgm:cxn modelId="{95E78B66-9DE2-4357-8EB3-E03F9E6EEC1F}" type="presParOf" srcId="{71D9BFCB-9D47-4453-B601-47EBCFD8FC6B}" destId="{B43797DA-6809-4379-B2C7-C934C8793888}" srcOrd="0" destOrd="0" presId="urn:microsoft.com/office/officeart/2008/layout/HexagonCluster"/>
    <dgm:cxn modelId="{CD0A15C4-574D-49C3-8B4F-B4888425A20B}" type="presParOf" srcId="{5D88F1F7-4333-4FFC-AD9F-842C7A195EE5}" destId="{1DDDEA5E-C5B1-4DF5-985F-9DD8E7BC2C22}" srcOrd="23" destOrd="0" presId="urn:microsoft.com/office/officeart/2008/layout/HexagonCluster"/>
    <dgm:cxn modelId="{640C2BCF-B226-489D-876C-A519968E25B1}" type="presParOf" srcId="{1DDDEA5E-C5B1-4DF5-985F-9DD8E7BC2C22}" destId="{3EC8D2D3-E55D-4E9E-BE3F-7228BB420117}" srcOrd="0" destOrd="0" presId="urn:microsoft.com/office/officeart/2008/layout/HexagonCluster"/>
    <dgm:cxn modelId="{6049011D-A952-46E4-BFCE-F3B6DADA65EF}" type="presParOf" srcId="{5D88F1F7-4333-4FFC-AD9F-842C7A195EE5}" destId="{C5C482A8-3253-4429-9691-787EA8654EF7}" srcOrd="24" destOrd="0" presId="urn:microsoft.com/office/officeart/2008/layout/HexagonCluster"/>
    <dgm:cxn modelId="{91CE8383-47C6-4427-A3FB-3D9E79412866}" type="presParOf" srcId="{C5C482A8-3253-4429-9691-787EA8654EF7}" destId="{B45EE80A-4487-4876-846C-6B2DEB3C7FBF}" srcOrd="0" destOrd="0" presId="urn:microsoft.com/office/officeart/2008/layout/HexagonCluster"/>
    <dgm:cxn modelId="{D489EF5E-E29E-4B8A-AABB-9D4B15A6DC1B}" type="presParOf" srcId="{5D88F1F7-4333-4FFC-AD9F-842C7A195EE5}" destId="{4C671D32-E8C1-4151-AA59-AD9C12B2881B}" srcOrd="25" destOrd="0" presId="urn:microsoft.com/office/officeart/2008/layout/HexagonCluster"/>
    <dgm:cxn modelId="{7DDF45C8-6BD7-4F00-ABDB-73BC5001FF88}" type="presParOf" srcId="{4C671D32-E8C1-4151-AA59-AD9C12B2881B}" destId="{8DA6D771-9478-4979-8D6A-F63572B10594}" srcOrd="0" destOrd="0" presId="urn:microsoft.com/office/officeart/2008/layout/HexagonCluster"/>
    <dgm:cxn modelId="{EEF6D8B3-5B3E-495A-8C8F-61B497687042}" type="presParOf" srcId="{5D88F1F7-4333-4FFC-AD9F-842C7A195EE5}" destId="{B46D6BFF-FCF7-4A53-B3C4-9F61767DD969}" srcOrd="26" destOrd="0" presId="urn:microsoft.com/office/officeart/2008/layout/HexagonCluster"/>
    <dgm:cxn modelId="{9A658C42-AC03-4F4C-BE96-3B0365C410DD}" type="presParOf" srcId="{B46D6BFF-FCF7-4A53-B3C4-9F61767DD969}" destId="{DFA46A44-88E8-41D0-88B9-3E56323CAB01}" srcOrd="0" destOrd="0" presId="urn:microsoft.com/office/officeart/2008/layout/HexagonCluster"/>
    <dgm:cxn modelId="{30BF1627-928D-491D-B4D1-A9E514458F71}" type="presParOf" srcId="{5D88F1F7-4333-4FFC-AD9F-842C7A195EE5}" destId="{72A9E169-AF6F-449B-B28A-38F5AF9AB68B}" srcOrd="27" destOrd="0" presId="urn:microsoft.com/office/officeart/2008/layout/HexagonCluster"/>
    <dgm:cxn modelId="{59D68199-8FCC-48DB-8CD5-3D2D1FEE023D}" type="presParOf" srcId="{72A9E169-AF6F-449B-B28A-38F5AF9AB68B}" destId="{7C3BBFFF-6F7E-42B8-B201-057D8AB0551C}" srcOrd="0" destOrd="0" presId="urn:microsoft.com/office/officeart/2008/layout/HexagonCluster"/>
    <dgm:cxn modelId="{E1ED0BBE-C75B-4194-BF74-F9E7C0FEB0CC}" type="presParOf" srcId="{5D88F1F7-4333-4FFC-AD9F-842C7A195EE5}" destId="{0B98D488-E687-46E0-9E7D-48312E5D731A}" srcOrd="28" destOrd="0" presId="urn:microsoft.com/office/officeart/2008/layout/HexagonCluster"/>
    <dgm:cxn modelId="{2678CE86-4AF3-42C0-98DF-53B955EB62F5}" type="presParOf" srcId="{0B98D488-E687-46E0-9E7D-48312E5D731A}" destId="{FFA5BC5E-D313-47A6-BA77-979AD75C21BF}" srcOrd="0" destOrd="0" presId="urn:microsoft.com/office/officeart/2008/layout/HexagonCluster"/>
    <dgm:cxn modelId="{3291078F-B0CA-4DD2-B474-5D925A0919AC}" type="presParOf" srcId="{5D88F1F7-4333-4FFC-AD9F-842C7A195EE5}" destId="{D2B16930-9623-4BBF-B247-09AA91F578E5}" srcOrd="29" destOrd="0" presId="urn:microsoft.com/office/officeart/2008/layout/HexagonCluster"/>
    <dgm:cxn modelId="{AA9295C7-C3D8-45EA-B967-04AC973ED74A}" type="presParOf" srcId="{D2B16930-9623-4BBF-B247-09AA91F578E5}" destId="{EB8A2D1D-CA4E-47B9-8360-CE8815E87339}" srcOrd="0" destOrd="0" presId="urn:microsoft.com/office/officeart/2008/layout/HexagonCluster"/>
    <dgm:cxn modelId="{024C6F86-647E-49E8-B5DF-0FFB43CF7703}" type="presParOf" srcId="{5D88F1F7-4333-4FFC-AD9F-842C7A195EE5}" destId="{1010A4E4-6E8F-46B3-AB6A-5794B24C88AA}" srcOrd="30" destOrd="0" presId="urn:microsoft.com/office/officeart/2008/layout/HexagonCluster"/>
    <dgm:cxn modelId="{07C0195F-E4A0-4AD1-A2FA-E951100B3707}" type="presParOf" srcId="{1010A4E4-6E8F-46B3-AB6A-5794B24C88AA}" destId="{147334DF-6318-4A6D-AD1D-654EAE96C662}" srcOrd="0" destOrd="0" presId="urn:microsoft.com/office/officeart/2008/layout/HexagonCluster"/>
    <dgm:cxn modelId="{BF556618-4BAE-4B0A-B065-2FF01D054859}" type="presParOf" srcId="{5D88F1F7-4333-4FFC-AD9F-842C7A195EE5}" destId="{E8265164-14A6-4F98-9402-FA6410DBC675}" srcOrd="31" destOrd="0" presId="urn:microsoft.com/office/officeart/2008/layout/HexagonCluster"/>
    <dgm:cxn modelId="{EDF6637E-DFEE-4C79-B69E-A43E50572F26}" type="presParOf" srcId="{E8265164-14A6-4F98-9402-FA6410DBC675}" destId="{C0904BC9-FC43-40C9-8458-AF7DFD2F3479}" srcOrd="0" destOrd="0" presId="urn:microsoft.com/office/officeart/2008/layout/HexagonCluster"/>
    <dgm:cxn modelId="{B502E350-3B8B-4065-A12C-4774FEAA930E}" type="presParOf" srcId="{5D88F1F7-4333-4FFC-AD9F-842C7A195EE5}" destId="{8B308785-3D61-4F47-A743-FE10024016AA}" srcOrd="32" destOrd="0" presId="urn:microsoft.com/office/officeart/2008/layout/HexagonCluster"/>
    <dgm:cxn modelId="{24A12942-8D98-4378-830B-CAD81D50F44F}" type="presParOf" srcId="{8B308785-3D61-4F47-A743-FE10024016AA}" destId="{09B2225A-F924-4B2D-AA08-912B38E989B6}" srcOrd="0" destOrd="0" presId="urn:microsoft.com/office/officeart/2008/layout/HexagonCluster"/>
    <dgm:cxn modelId="{DA9FEA02-F33E-4897-AAAA-C849480CDA5E}" type="presParOf" srcId="{5D88F1F7-4333-4FFC-AD9F-842C7A195EE5}" destId="{AFCC9267-FA4E-4AB8-B726-1C91D33A8008}" srcOrd="33" destOrd="0" presId="urn:microsoft.com/office/officeart/2008/layout/HexagonCluster"/>
    <dgm:cxn modelId="{61DCE94D-2BDE-48F2-A4CC-548A6CDC91E1}" type="presParOf" srcId="{AFCC9267-FA4E-4AB8-B726-1C91D33A8008}" destId="{7F40E074-2C82-45BE-867C-337402392DFA}" srcOrd="0" destOrd="0" presId="urn:microsoft.com/office/officeart/2008/layout/HexagonCluster"/>
    <dgm:cxn modelId="{060C8812-1D56-43EA-B5B1-FDE1DF926EFC}" type="presParOf" srcId="{5D88F1F7-4333-4FFC-AD9F-842C7A195EE5}" destId="{DE9F99C2-8734-467C-8C9A-A731DEE6FDEC}" srcOrd="34" destOrd="0" presId="urn:microsoft.com/office/officeart/2008/layout/HexagonCluster"/>
    <dgm:cxn modelId="{B96D3681-3400-4DA2-AFDA-FEFC54EA7403}" type="presParOf" srcId="{DE9F99C2-8734-467C-8C9A-A731DEE6FDEC}" destId="{5BCA644C-C432-4462-AB73-3C3FFEE72414}" srcOrd="0" destOrd="0" presId="urn:microsoft.com/office/officeart/2008/layout/HexagonCluster"/>
    <dgm:cxn modelId="{3F58DD2D-D428-42AE-8A22-1F65DB868C57}" type="presParOf" srcId="{5D88F1F7-4333-4FFC-AD9F-842C7A195EE5}" destId="{A22E07E4-D68A-4CE9-9FA8-3F9708A078E6}" srcOrd="35" destOrd="0" presId="urn:microsoft.com/office/officeart/2008/layout/HexagonCluster"/>
    <dgm:cxn modelId="{15CDE721-201A-4224-9581-3462753EF699}" type="presParOf" srcId="{A22E07E4-D68A-4CE9-9FA8-3F9708A078E6}" destId="{0D5C5A88-F2E7-4F59-B189-58D5F0020700}"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584D8-EEB3-45CD-88A0-1812966558B3}">
      <dsp:nvSpPr>
        <dsp:cNvPr id="0" name=""/>
        <dsp:cNvSpPr/>
      </dsp:nvSpPr>
      <dsp:spPr>
        <a:xfrm>
          <a:off x="1254586" y="2612804"/>
          <a:ext cx="1458591" cy="1252009"/>
        </a:xfrm>
        <a:prstGeom prst="hexagon">
          <a:avLst>
            <a:gd name="adj" fmla="val 25000"/>
            <a:gd name="vf" fmla="val 11547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w="12700" cap="flat" cmpd="sng" algn="ctr">
          <a:solidFill>
            <a:schemeClr val="accent2">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Specialized Sampling</a:t>
          </a:r>
        </a:p>
      </dsp:txBody>
      <dsp:txXfrm>
        <a:off x="1480469" y="2806695"/>
        <a:ext cx="1006825" cy="864227"/>
      </dsp:txXfrm>
    </dsp:sp>
    <dsp:sp modelId="{D9D41A28-08D6-4BF3-B42E-F024D6B5CDD3}">
      <dsp:nvSpPr>
        <dsp:cNvPr id="0" name=""/>
        <dsp:cNvSpPr/>
      </dsp:nvSpPr>
      <dsp:spPr>
        <a:xfrm>
          <a:off x="1289636" y="3172776"/>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BDF936A4-DEB6-4C16-A273-1ABC96ABE6BD}">
      <dsp:nvSpPr>
        <dsp:cNvPr id="0" name=""/>
        <dsp:cNvSpPr/>
      </dsp:nvSpPr>
      <dsp:spPr>
        <a:xfrm>
          <a:off x="0" y="1920767"/>
          <a:ext cx="1458591" cy="1252009"/>
        </a:xfrm>
        <a:prstGeom prst="hexagon">
          <a:avLst>
            <a:gd name="adj" fmla="val 25000"/>
            <a:gd name="vf" fmla="val 115470"/>
          </a:avLst>
        </a:prstGeom>
        <a:blipFill>
          <a:blip xmlns:r="http://schemas.openxmlformats.org/officeDocument/2006/relationships" r:embed="rId1"/>
          <a:srcRect/>
          <a:stretch>
            <a:fillRect l="-3000" r="-3000"/>
          </a:stretch>
        </a:blipFill>
        <a:ln w="1270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C5178C5-24E1-479F-BC83-1003F4A91523}">
      <dsp:nvSpPr>
        <dsp:cNvPr id="0" name=""/>
        <dsp:cNvSpPr/>
      </dsp:nvSpPr>
      <dsp:spPr>
        <a:xfrm>
          <a:off x="998456" y="3006630"/>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D5525AE5-8330-4D0B-B8E9-3CACD595D7E3}">
      <dsp:nvSpPr>
        <dsp:cNvPr id="0" name=""/>
        <dsp:cNvSpPr/>
      </dsp:nvSpPr>
      <dsp:spPr>
        <a:xfrm>
          <a:off x="2510072" y="1916980"/>
          <a:ext cx="1458591" cy="1252009"/>
        </a:xfrm>
        <a:prstGeom prst="hexagon">
          <a:avLst>
            <a:gd name="adj" fmla="val 25000"/>
            <a:gd name="vf" fmla="val 115470"/>
          </a:avLst>
        </a:prstGeom>
        <a:gradFill rotWithShape="0">
          <a:gsLst>
            <a:gs pos="0">
              <a:schemeClr val="accent2">
                <a:shade val="50000"/>
                <a:hueOff val="-121966"/>
                <a:satOff val="972"/>
                <a:lumOff val="10388"/>
                <a:alphaOff val="0"/>
                <a:satMod val="103000"/>
                <a:lumMod val="102000"/>
                <a:tint val="94000"/>
              </a:schemeClr>
            </a:gs>
            <a:gs pos="50000">
              <a:schemeClr val="accent2">
                <a:shade val="50000"/>
                <a:hueOff val="-121966"/>
                <a:satOff val="972"/>
                <a:lumOff val="10388"/>
                <a:alphaOff val="0"/>
                <a:satMod val="110000"/>
                <a:lumMod val="100000"/>
                <a:shade val="100000"/>
              </a:schemeClr>
            </a:gs>
            <a:gs pos="100000">
              <a:schemeClr val="accent2">
                <a:shade val="50000"/>
                <a:hueOff val="-121966"/>
                <a:satOff val="972"/>
                <a:lumOff val="10388"/>
                <a:alphaOff val="0"/>
                <a:lumMod val="99000"/>
                <a:satMod val="120000"/>
                <a:shade val="78000"/>
              </a:schemeClr>
            </a:gs>
          </a:gsLst>
          <a:lin ang="5400000" scaled="0"/>
        </a:gradFill>
        <a:ln w="12700" cap="flat" cmpd="sng" algn="ctr">
          <a:solidFill>
            <a:schemeClr val="accent2">
              <a:shade val="50000"/>
              <a:hueOff val="-121966"/>
              <a:satOff val="972"/>
              <a:lumOff val="1038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Remote Gas</a:t>
          </a:r>
        </a:p>
      </dsp:txBody>
      <dsp:txXfrm>
        <a:off x="2735955" y="2110871"/>
        <a:ext cx="1006825" cy="864227"/>
      </dsp:txXfrm>
    </dsp:sp>
    <dsp:sp modelId="{25217DE6-52F1-4FCA-B413-DDA6D5553517}">
      <dsp:nvSpPr>
        <dsp:cNvPr id="0" name=""/>
        <dsp:cNvSpPr/>
      </dsp:nvSpPr>
      <dsp:spPr>
        <a:xfrm>
          <a:off x="3513921" y="3000003"/>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6D029742-C9E8-4494-AABA-F3CA126222DC}">
      <dsp:nvSpPr>
        <dsp:cNvPr id="0" name=""/>
        <dsp:cNvSpPr/>
      </dsp:nvSpPr>
      <dsp:spPr>
        <a:xfrm>
          <a:off x="3764658" y="2610437"/>
          <a:ext cx="1458591" cy="1252009"/>
        </a:xfrm>
        <a:prstGeom prst="hexagon">
          <a:avLst>
            <a:gd name="adj" fmla="val 25000"/>
            <a:gd name="vf" fmla="val 115470"/>
          </a:avLst>
        </a:prstGeom>
        <a:blipFill>
          <a:blip xmlns:r="http://schemas.openxmlformats.org/officeDocument/2006/relationships" r:embed="rId2"/>
          <a:srcRect/>
          <a:stretch>
            <a:fillRect t="-22000" b="-22000"/>
          </a:stretch>
        </a:blipFill>
        <a:ln w="12700" cap="flat" cmpd="sng" algn="ctr">
          <a:solidFill>
            <a:schemeClr val="accent2">
              <a:shade val="50000"/>
              <a:hueOff val="-115362"/>
              <a:satOff val="1190"/>
              <a:lumOff val="9595"/>
              <a:alphaOff val="0"/>
            </a:schemeClr>
          </a:solidFill>
          <a:prstDash val="solid"/>
          <a:miter lim="800000"/>
        </a:ln>
        <a:effectLst/>
      </dsp:spPr>
      <dsp:style>
        <a:lnRef idx="1">
          <a:scrgbClr r="0" g="0" b="0"/>
        </a:lnRef>
        <a:fillRef idx="1">
          <a:scrgbClr r="0" g="0" b="0"/>
        </a:fillRef>
        <a:effectRef idx="2">
          <a:scrgbClr r="0" g="0" b="0"/>
        </a:effectRef>
        <a:fontRef idx="minor"/>
      </dsp:style>
    </dsp:sp>
    <dsp:sp modelId="{747E2277-36EC-4C80-A51F-2605D3B700E8}">
      <dsp:nvSpPr>
        <dsp:cNvPr id="0" name=""/>
        <dsp:cNvSpPr/>
      </dsp:nvSpPr>
      <dsp:spPr>
        <a:xfrm>
          <a:off x="3799708" y="3167569"/>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6E9E258D-9FB7-426C-9855-601D344CBFFC}">
      <dsp:nvSpPr>
        <dsp:cNvPr id="0" name=""/>
        <dsp:cNvSpPr/>
      </dsp:nvSpPr>
      <dsp:spPr>
        <a:xfrm>
          <a:off x="1254586" y="1228730"/>
          <a:ext cx="1458591" cy="1252009"/>
        </a:xfrm>
        <a:prstGeom prst="hexagon">
          <a:avLst>
            <a:gd name="adj" fmla="val 25000"/>
            <a:gd name="vf" fmla="val 115470"/>
          </a:avLst>
        </a:prstGeom>
        <a:gradFill rotWithShape="0">
          <a:gsLst>
            <a:gs pos="0">
              <a:schemeClr val="accent2">
                <a:shade val="50000"/>
                <a:hueOff val="-243933"/>
                <a:satOff val="1943"/>
                <a:lumOff val="20775"/>
                <a:alphaOff val="0"/>
                <a:satMod val="103000"/>
                <a:lumMod val="102000"/>
                <a:tint val="94000"/>
              </a:schemeClr>
            </a:gs>
            <a:gs pos="50000">
              <a:schemeClr val="accent2">
                <a:shade val="50000"/>
                <a:hueOff val="-243933"/>
                <a:satOff val="1943"/>
                <a:lumOff val="20775"/>
                <a:alphaOff val="0"/>
                <a:satMod val="110000"/>
                <a:lumMod val="100000"/>
                <a:shade val="100000"/>
              </a:schemeClr>
            </a:gs>
            <a:gs pos="100000">
              <a:schemeClr val="accent2">
                <a:shade val="50000"/>
                <a:hueOff val="-243933"/>
                <a:satOff val="1943"/>
                <a:lumOff val="20775"/>
                <a:alphaOff val="0"/>
                <a:lumMod val="99000"/>
                <a:satMod val="120000"/>
                <a:shade val="78000"/>
              </a:schemeClr>
            </a:gs>
          </a:gsLst>
          <a:lin ang="5400000" scaled="0"/>
        </a:gradFill>
        <a:ln w="12700" cap="flat" cmpd="sng" algn="ctr">
          <a:solidFill>
            <a:schemeClr val="accent2">
              <a:shade val="50000"/>
              <a:hueOff val="-243933"/>
              <a:satOff val="1943"/>
              <a:lumOff val="2077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Mudlogging</a:t>
          </a:r>
        </a:p>
      </dsp:txBody>
      <dsp:txXfrm>
        <a:off x="1480469" y="1422621"/>
        <a:ext cx="1006825" cy="864227"/>
      </dsp:txXfrm>
    </dsp:sp>
    <dsp:sp modelId="{850A0F66-0817-4A33-8D95-CC17387A01C0}">
      <dsp:nvSpPr>
        <dsp:cNvPr id="0" name=""/>
        <dsp:cNvSpPr/>
      </dsp:nvSpPr>
      <dsp:spPr>
        <a:xfrm>
          <a:off x="2247651" y="1245771"/>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B098323C-0B72-4EAC-8310-5A31F38F81DC}">
      <dsp:nvSpPr>
        <dsp:cNvPr id="0" name=""/>
        <dsp:cNvSpPr/>
      </dsp:nvSpPr>
      <dsp:spPr>
        <a:xfrm>
          <a:off x="2510072" y="532433"/>
          <a:ext cx="1458591" cy="1252009"/>
        </a:xfrm>
        <a:prstGeom prst="hexagon">
          <a:avLst>
            <a:gd name="adj" fmla="val 25000"/>
            <a:gd name="vf" fmla="val 115470"/>
          </a:avLst>
        </a:prstGeom>
        <a:blipFill>
          <a:blip xmlns:r="http://schemas.openxmlformats.org/officeDocument/2006/relationships" r:embed="rId3"/>
          <a:srcRect/>
          <a:stretch>
            <a:fillRect t="-17000" b="-17000"/>
          </a:stretch>
        </a:blipFill>
        <a:ln w="12700" cap="flat" cmpd="sng" algn="ctr">
          <a:solidFill>
            <a:schemeClr val="accent2">
              <a:shade val="50000"/>
              <a:hueOff val="-230724"/>
              <a:satOff val="2380"/>
              <a:lumOff val="1919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C38FE4D-73FE-462C-9267-69AA9D66418E}">
      <dsp:nvSpPr>
        <dsp:cNvPr id="0" name=""/>
        <dsp:cNvSpPr/>
      </dsp:nvSpPr>
      <dsp:spPr>
        <a:xfrm>
          <a:off x="2551412" y="1087199"/>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0952B31-2D24-445B-A4C5-57BF9274766E}">
      <dsp:nvSpPr>
        <dsp:cNvPr id="0" name=""/>
        <dsp:cNvSpPr/>
      </dsp:nvSpPr>
      <dsp:spPr>
        <a:xfrm>
          <a:off x="3764658" y="1225890"/>
          <a:ext cx="1458591" cy="1252009"/>
        </a:xfrm>
        <a:prstGeom prst="hexagon">
          <a:avLst>
            <a:gd name="adj" fmla="val 25000"/>
            <a:gd name="vf" fmla="val 115470"/>
          </a:avLst>
        </a:prstGeom>
        <a:gradFill rotWithShape="0">
          <a:gsLst>
            <a:gs pos="0">
              <a:schemeClr val="accent2">
                <a:shade val="50000"/>
                <a:hueOff val="-365899"/>
                <a:satOff val="2915"/>
                <a:lumOff val="31163"/>
                <a:alphaOff val="0"/>
                <a:satMod val="103000"/>
                <a:lumMod val="102000"/>
                <a:tint val="94000"/>
              </a:schemeClr>
            </a:gs>
            <a:gs pos="50000">
              <a:schemeClr val="accent2">
                <a:shade val="50000"/>
                <a:hueOff val="-365899"/>
                <a:satOff val="2915"/>
                <a:lumOff val="31163"/>
                <a:alphaOff val="0"/>
                <a:satMod val="110000"/>
                <a:lumMod val="100000"/>
                <a:shade val="100000"/>
              </a:schemeClr>
            </a:gs>
            <a:gs pos="100000">
              <a:schemeClr val="accent2">
                <a:shade val="50000"/>
                <a:hueOff val="-365899"/>
                <a:satOff val="2915"/>
                <a:lumOff val="31163"/>
                <a:alphaOff val="0"/>
                <a:lumMod val="99000"/>
                <a:satMod val="120000"/>
                <a:shade val="78000"/>
              </a:schemeClr>
            </a:gs>
          </a:gsLst>
          <a:lin ang="5400000" scaled="0"/>
        </a:gradFill>
        <a:ln w="12700" cap="flat" cmpd="sng" algn="ctr">
          <a:solidFill>
            <a:schemeClr val="accent2">
              <a:shade val="50000"/>
              <a:hueOff val="-365899"/>
              <a:satOff val="2915"/>
              <a:lumOff val="3116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On-Demand Mudlogging</a:t>
          </a:r>
        </a:p>
      </dsp:txBody>
      <dsp:txXfrm>
        <a:off x="3990541" y="1419781"/>
        <a:ext cx="1006825" cy="864227"/>
      </dsp:txXfrm>
    </dsp:sp>
    <dsp:sp modelId="{FD9E310F-D27A-47AD-B52D-CF1705B29977}">
      <dsp:nvSpPr>
        <dsp:cNvPr id="0" name=""/>
        <dsp:cNvSpPr/>
      </dsp:nvSpPr>
      <dsp:spPr>
        <a:xfrm>
          <a:off x="5026435" y="1780655"/>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81B41E9F-524E-4999-AF31-A3AED6499535}">
      <dsp:nvSpPr>
        <dsp:cNvPr id="0" name=""/>
        <dsp:cNvSpPr/>
      </dsp:nvSpPr>
      <dsp:spPr>
        <a:xfrm>
          <a:off x="5019245" y="1929761"/>
          <a:ext cx="1458591" cy="1252009"/>
        </a:xfrm>
        <a:prstGeom prst="hexagon">
          <a:avLst>
            <a:gd name="adj" fmla="val 25000"/>
            <a:gd name="vf" fmla="val 115470"/>
          </a:avLst>
        </a:prstGeom>
        <a:blipFill>
          <a:blip xmlns:r="http://schemas.openxmlformats.org/officeDocument/2006/relationships" r:embed="rId4"/>
          <a:srcRect/>
          <a:stretch>
            <a:fillRect t="-8000" b="-8000"/>
          </a:stretch>
        </a:blipFill>
        <a:ln w="12700" cap="flat" cmpd="sng" algn="ctr">
          <a:solidFill>
            <a:schemeClr val="accent2">
              <a:shade val="50000"/>
              <a:hueOff val="-346085"/>
              <a:satOff val="3571"/>
              <a:lumOff val="28785"/>
              <a:alphaOff val="0"/>
            </a:schemeClr>
          </a:solidFill>
          <a:prstDash val="solid"/>
          <a:miter lim="800000"/>
        </a:ln>
        <a:effectLst/>
      </dsp:spPr>
      <dsp:style>
        <a:lnRef idx="1">
          <a:scrgbClr r="0" g="0" b="0"/>
        </a:lnRef>
        <a:fillRef idx="1">
          <a:scrgbClr r="0" g="0" b="0"/>
        </a:fillRef>
        <a:effectRef idx="2">
          <a:scrgbClr r="0" g="0" b="0"/>
        </a:effectRef>
        <a:fontRef idx="minor"/>
      </dsp:style>
    </dsp:sp>
    <dsp:sp modelId="{8E6B5860-2590-4CB9-90F4-245163ADB54B}">
      <dsp:nvSpPr>
        <dsp:cNvPr id="0" name=""/>
        <dsp:cNvSpPr/>
      </dsp:nvSpPr>
      <dsp:spPr>
        <a:xfrm>
          <a:off x="5303235" y="1952481"/>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8902D46C-FEA0-47EA-9F1B-01A46D4E50C4}">
      <dsp:nvSpPr>
        <dsp:cNvPr id="0" name=""/>
        <dsp:cNvSpPr/>
      </dsp:nvSpPr>
      <dsp:spPr>
        <a:xfrm>
          <a:off x="5019245" y="545687"/>
          <a:ext cx="1458591" cy="1252009"/>
        </a:xfrm>
        <a:prstGeom prst="hexagon">
          <a:avLst>
            <a:gd name="adj" fmla="val 25000"/>
            <a:gd name="vf" fmla="val 115470"/>
          </a:avLst>
        </a:prstGeom>
        <a:gradFill rotWithShape="0">
          <a:gsLst>
            <a:gs pos="0">
              <a:schemeClr val="accent2">
                <a:shade val="50000"/>
                <a:hueOff val="-487866"/>
                <a:satOff val="3886"/>
                <a:lumOff val="41550"/>
                <a:alphaOff val="0"/>
                <a:satMod val="103000"/>
                <a:lumMod val="102000"/>
                <a:tint val="94000"/>
              </a:schemeClr>
            </a:gs>
            <a:gs pos="50000">
              <a:schemeClr val="accent2">
                <a:shade val="50000"/>
                <a:hueOff val="-487866"/>
                <a:satOff val="3886"/>
                <a:lumOff val="41550"/>
                <a:alphaOff val="0"/>
                <a:satMod val="110000"/>
                <a:lumMod val="100000"/>
                <a:shade val="100000"/>
              </a:schemeClr>
            </a:gs>
            <a:gs pos="100000">
              <a:schemeClr val="accent2">
                <a:shade val="50000"/>
                <a:hueOff val="-487866"/>
                <a:satOff val="3886"/>
                <a:lumOff val="41550"/>
                <a:alphaOff val="0"/>
                <a:lumMod val="99000"/>
                <a:satMod val="120000"/>
                <a:shade val="78000"/>
              </a:schemeClr>
            </a:gs>
          </a:gsLst>
          <a:lin ang="5400000" scaled="0"/>
        </a:gradFill>
        <a:ln w="12700" cap="flat" cmpd="sng" algn="ctr">
          <a:solidFill>
            <a:schemeClr val="accent2">
              <a:lumMod val="75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outerShdw blurRad="38100" dist="38100" dir="2700000" algn="tl">
                  <a:srgbClr val="000000">
                    <a:alpha val="43137"/>
                  </a:srgbClr>
                </a:outerShdw>
              </a:effectLst>
            </a:rPr>
            <a:t>Geosteering</a:t>
          </a:r>
        </a:p>
      </dsp:txBody>
      <dsp:txXfrm>
        <a:off x="5245128" y="739578"/>
        <a:ext cx="1006825" cy="864227"/>
      </dsp:txXfrm>
    </dsp:sp>
    <dsp:sp modelId="{7EF4ED55-5916-4507-96BC-8199B9D44FDA}">
      <dsp:nvSpPr>
        <dsp:cNvPr id="0" name=""/>
        <dsp:cNvSpPr/>
      </dsp:nvSpPr>
      <dsp:spPr>
        <a:xfrm>
          <a:off x="6281021" y="1107079"/>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7767E3BC-9A36-4DA2-89B1-6051B7E8C5D6}">
      <dsp:nvSpPr>
        <dsp:cNvPr id="0" name=""/>
        <dsp:cNvSpPr/>
      </dsp:nvSpPr>
      <dsp:spPr>
        <a:xfrm>
          <a:off x="6274731" y="1244351"/>
          <a:ext cx="1458591" cy="1252009"/>
        </a:xfrm>
        <a:prstGeom prst="hexagon">
          <a:avLst>
            <a:gd name="adj" fmla="val 25000"/>
            <a:gd name="vf" fmla="val 115470"/>
          </a:avLst>
        </a:prstGeom>
        <a:blipFill>
          <a:blip xmlns:r="http://schemas.openxmlformats.org/officeDocument/2006/relationships" r:embed="rId5"/>
          <a:srcRect/>
          <a:stretch>
            <a:fillRect l="-3000" r="-3000"/>
          </a:stretch>
        </a:blipFill>
        <a:ln w="12700" cap="flat" cmpd="sng" algn="ctr">
          <a:solidFill>
            <a:schemeClr val="accent2">
              <a:shade val="50000"/>
              <a:hueOff val="-461447"/>
              <a:satOff val="4761"/>
              <a:lumOff val="3838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00B82BF-D8B9-45B6-BC24-823DA6B73F43}">
      <dsp:nvSpPr>
        <dsp:cNvPr id="0" name=""/>
        <dsp:cNvSpPr/>
      </dsp:nvSpPr>
      <dsp:spPr>
        <a:xfrm>
          <a:off x="6565011" y="1272278"/>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3FD7E574-DF91-4FC4-8A79-E11C3ACF27A8}">
      <dsp:nvSpPr>
        <dsp:cNvPr id="0" name=""/>
        <dsp:cNvSpPr/>
      </dsp:nvSpPr>
      <dsp:spPr>
        <a:xfrm>
          <a:off x="6274731" y="2626531"/>
          <a:ext cx="1458591" cy="1252009"/>
        </a:xfrm>
        <a:prstGeom prst="hexagon">
          <a:avLst>
            <a:gd name="adj" fmla="val 25000"/>
            <a:gd name="vf" fmla="val 115470"/>
          </a:avLst>
        </a:prstGeom>
        <a:gradFill rotWithShape="0">
          <a:gsLst>
            <a:gs pos="0">
              <a:schemeClr val="accent2">
                <a:shade val="50000"/>
                <a:hueOff val="-487866"/>
                <a:satOff val="3886"/>
                <a:lumOff val="41550"/>
                <a:alphaOff val="0"/>
                <a:satMod val="103000"/>
                <a:lumMod val="102000"/>
                <a:tint val="94000"/>
              </a:schemeClr>
            </a:gs>
            <a:gs pos="50000">
              <a:schemeClr val="accent2">
                <a:shade val="50000"/>
                <a:hueOff val="-487866"/>
                <a:satOff val="3886"/>
                <a:lumOff val="41550"/>
                <a:alphaOff val="0"/>
                <a:satMod val="110000"/>
                <a:lumMod val="100000"/>
                <a:shade val="100000"/>
              </a:schemeClr>
            </a:gs>
            <a:gs pos="100000">
              <a:schemeClr val="accent2">
                <a:shade val="50000"/>
                <a:hueOff val="-487866"/>
                <a:satOff val="3886"/>
                <a:lumOff val="41550"/>
                <a:alphaOff val="0"/>
                <a:lumMod val="99000"/>
                <a:satMod val="120000"/>
                <a:shade val="78000"/>
              </a:schemeClr>
            </a:gs>
          </a:gsLst>
          <a:lin ang="5400000" scaled="0"/>
        </a:gradFill>
        <a:ln w="12700" cap="flat" cmpd="sng" algn="ctr">
          <a:solidFill>
            <a:schemeClr val="accent2">
              <a:lumMod val="75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outerShdw blurRad="38100" dist="38100" dir="2700000" algn="tl">
                  <a:srgbClr val="000000">
                    <a:alpha val="43137"/>
                  </a:srgbClr>
                </a:outerShdw>
              </a:effectLst>
            </a:rPr>
            <a:t>XRF/XRD Sampling</a:t>
          </a:r>
        </a:p>
      </dsp:txBody>
      <dsp:txXfrm>
        <a:off x="6500614" y="2820422"/>
        <a:ext cx="1006825" cy="864227"/>
      </dsp:txXfrm>
    </dsp:sp>
    <dsp:sp modelId="{39A540C7-6647-43CE-B96D-8012A9D992F6}">
      <dsp:nvSpPr>
        <dsp:cNvPr id="0" name=""/>
        <dsp:cNvSpPr/>
      </dsp:nvSpPr>
      <dsp:spPr>
        <a:xfrm>
          <a:off x="6563214" y="3723281"/>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B43797DA-6809-4379-B2C7-C934C8793888}">
      <dsp:nvSpPr>
        <dsp:cNvPr id="0" name=""/>
        <dsp:cNvSpPr/>
      </dsp:nvSpPr>
      <dsp:spPr>
        <a:xfrm>
          <a:off x="5019245" y="3311941"/>
          <a:ext cx="1458591" cy="1252009"/>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6000" b="-6000"/>
          </a:stretch>
        </a:blipFill>
        <a:ln w="12700" cap="flat" cmpd="sng" algn="ctr">
          <a:solidFill>
            <a:schemeClr val="accent2">
              <a:shade val="50000"/>
              <a:hueOff val="-461447"/>
              <a:satOff val="4761"/>
              <a:lumOff val="3838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EC8D2D3-E55D-4E9E-BE3F-7228BB420117}">
      <dsp:nvSpPr>
        <dsp:cNvPr id="0" name=""/>
        <dsp:cNvSpPr/>
      </dsp:nvSpPr>
      <dsp:spPr>
        <a:xfrm>
          <a:off x="6292705" y="3861499"/>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B45EE80A-4487-4876-846C-6B2DEB3C7FBF}">
      <dsp:nvSpPr>
        <dsp:cNvPr id="0" name=""/>
        <dsp:cNvSpPr/>
      </dsp:nvSpPr>
      <dsp:spPr>
        <a:xfrm>
          <a:off x="2509173" y="3304367"/>
          <a:ext cx="1458591" cy="1252009"/>
        </a:xfrm>
        <a:prstGeom prst="hexagon">
          <a:avLst>
            <a:gd name="adj" fmla="val 25000"/>
            <a:gd name="vf" fmla="val 115470"/>
          </a:avLst>
        </a:prstGeom>
        <a:gradFill rotWithShape="0">
          <a:gsLst>
            <a:gs pos="0">
              <a:schemeClr val="accent2">
                <a:shade val="50000"/>
                <a:hueOff val="-365899"/>
                <a:satOff val="2915"/>
                <a:lumOff val="31163"/>
                <a:alphaOff val="0"/>
                <a:satMod val="103000"/>
                <a:lumMod val="102000"/>
                <a:tint val="94000"/>
              </a:schemeClr>
            </a:gs>
            <a:gs pos="50000">
              <a:schemeClr val="accent2">
                <a:shade val="50000"/>
                <a:hueOff val="-365899"/>
                <a:satOff val="2915"/>
                <a:lumOff val="31163"/>
                <a:alphaOff val="0"/>
                <a:satMod val="110000"/>
                <a:lumMod val="100000"/>
                <a:shade val="100000"/>
              </a:schemeClr>
            </a:gs>
            <a:gs pos="100000">
              <a:schemeClr val="accent2">
                <a:shade val="50000"/>
                <a:hueOff val="-365899"/>
                <a:satOff val="2915"/>
                <a:lumOff val="31163"/>
                <a:alphaOff val="0"/>
                <a:lumMod val="99000"/>
                <a:satMod val="120000"/>
                <a:shade val="78000"/>
              </a:schemeClr>
            </a:gs>
          </a:gsLst>
          <a:lin ang="5400000" scaled="0"/>
        </a:gradFill>
        <a:ln w="12700" cap="flat" cmpd="sng" algn="ctr">
          <a:solidFill>
            <a:schemeClr val="accent2">
              <a:shade val="50000"/>
              <a:hueOff val="-365899"/>
              <a:satOff val="2915"/>
              <a:lumOff val="3116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Mass Spec</a:t>
          </a:r>
        </a:p>
      </dsp:txBody>
      <dsp:txXfrm>
        <a:off x="2735056" y="3498258"/>
        <a:ext cx="1006825" cy="864227"/>
      </dsp:txXfrm>
    </dsp:sp>
    <dsp:sp modelId="{8DA6D771-9478-4979-8D6A-F63572B10594}">
      <dsp:nvSpPr>
        <dsp:cNvPr id="0" name=""/>
        <dsp:cNvSpPr/>
      </dsp:nvSpPr>
      <dsp:spPr>
        <a:xfrm>
          <a:off x="2550513" y="3859133"/>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DFA46A44-88E8-41D0-88B9-3E56323CAB01}">
      <dsp:nvSpPr>
        <dsp:cNvPr id="0" name=""/>
        <dsp:cNvSpPr/>
      </dsp:nvSpPr>
      <dsp:spPr>
        <a:xfrm>
          <a:off x="1253688" y="4000191"/>
          <a:ext cx="1458591" cy="1252009"/>
        </a:xfrm>
        <a:prstGeom prst="hexagon">
          <a:avLst>
            <a:gd name="adj" fmla="val 25000"/>
            <a:gd name="vf" fmla="val 115470"/>
          </a:avLst>
        </a:prstGeom>
        <a:blipFill>
          <a:blip xmlns:r="http://schemas.openxmlformats.org/officeDocument/2006/relationships" r:embed="rId7"/>
          <a:srcRect/>
          <a:stretch>
            <a:fillRect l="-12000" r="-12000"/>
          </a:stretch>
        </a:blipFill>
        <a:ln w="12700" cap="flat" cmpd="sng" algn="ctr">
          <a:solidFill>
            <a:schemeClr val="accent2">
              <a:shade val="50000"/>
              <a:hueOff val="-346085"/>
              <a:satOff val="3571"/>
              <a:lumOff val="28785"/>
              <a:alphaOff val="0"/>
            </a:schemeClr>
          </a:solidFill>
          <a:prstDash val="solid"/>
          <a:miter lim="800000"/>
        </a:ln>
        <a:effectLst/>
      </dsp:spPr>
      <dsp:style>
        <a:lnRef idx="1">
          <a:scrgbClr r="0" g="0" b="0"/>
        </a:lnRef>
        <a:fillRef idx="1">
          <a:scrgbClr r="0" g="0" b="0"/>
        </a:fillRef>
        <a:effectRef idx="2">
          <a:scrgbClr r="0" g="0" b="0"/>
        </a:effectRef>
        <a:fontRef idx="minor"/>
      </dsp:style>
    </dsp:sp>
    <dsp:sp modelId="{7C3BBFFF-6F7E-42B8-B201-057D8AB0551C}">
      <dsp:nvSpPr>
        <dsp:cNvPr id="0" name=""/>
        <dsp:cNvSpPr/>
      </dsp:nvSpPr>
      <dsp:spPr>
        <a:xfrm>
          <a:off x="2246752" y="4017705"/>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FFA5BC5E-D313-47A6-BA77-979AD75C21BF}">
      <dsp:nvSpPr>
        <dsp:cNvPr id="0" name=""/>
        <dsp:cNvSpPr/>
      </dsp:nvSpPr>
      <dsp:spPr>
        <a:xfrm>
          <a:off x="7523026" y="3328035"/>
          <a:ext cx="1458591" cy="1252009"/>
        </a:xfrm>
        <a:prstGeom prst="hexagon">
          <a:avLst>
            <a:gd name="adj" fmla="val 25000"/>
            <a:gd name="vf" fmla="val 115470"/>
          </a:avLst>
        </a:prstGeom>
        <a:gradFill rotWithShape="0">
          <a:gsLst>
            <a:gs pos="0">
              <a:schemeClr val="accent2">
                <a:shade val="50000"/>
                <a:hueOff val="-243933"/>
                <a:satOff val="1943"/>
                <a:lumOff val="20775"/>
                <a:alphaOff val="0"/>
                <a:satMod val="103000"/>
                <a:lumMod val="102000"/>
                <a:tint val="94000"/>
              </a:schemeClr>
            </a:gs>
            <a:gs pos="50000">
              <a:schemeClr val="accent2">
                <a:shade val="50000"/>
                <a:hueOff val="-243933"/>
                <a:satOff val="1943"/>
                <a:lumOff val="20775"/>
                <a:alphaOff val="0"/>
                <a:satMod val="110000"/>
                <a:lumMod val="100000"/>
                <a:shade val="100000"/>
              </a:schemeClr>
            </a:gs>
            <a:gs pos="100000">
              <a:schemeClr val="accent2">
                <a:shade val="50000"/>
                <a:hueOff val="-243933"/>
                <a:satOff val="1943"/>
                <a:lumOff val="20775"/>
                <a:alphaOff val="0"/>
                <a:lumMod val="99000"/>
                <a:satMod val="120000"/>
                <a:shade val="78000"/>
              </a:schemeClr>
            </a:gs>
          </a:gsLst>
          <a:lin ang="5400000" scaled="0"/>
        </a:gradFill>
        <a:ln w="12700" cap="flat" cmpd="sng" algn="ctr">
          <a:solidFill>
            <a:schemeClr val="accent2">
              <a:shade val="50000"/>
              <a:hueOff val="-243933"/>
              <a:satOff val="1943"/>
              <a:lumOff val="2077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Professional Staffing &amp; Placement</a:t>
          </a:r>
        </a:p>
      </dsp:txBody>
      <dsp:txXfrm>
        <a:off x="7748909" y="3521926"/>
        <a:ext cx="1006825" cy="864227"/>
      </dsp:txXfrm>
    </dsp:sp>
    <dsp:sp modelId="{EB8A2D1D-CA4E-47B9-8360-CE8815E87339}">
      <dsp:nvSpPr>
        <dsp:cNvPr id="0" name=""/>
        <dsp:cNvSpPr/>
      </dsp:nvSpPr>
      <dsp:spPr>
        <a:xfrm>
          <a:off x="7812408" y="4424785"/>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47334DF-6318-4A6D-AD1D-654EAE96C662}">
      <dsp:nvSpPr>
        <dsp:cNvPr id="0" name=""/>
        <dsp:cNvSpPr/>
      </dsp:nvSpPr>
      <dsp:spPr>
        <a:xfrm>
          <a:off x="6268440" y="4013918"/>
          <a:ext cx="1458591" cy="1252009"/>
        </a:xfrm>
        <a:prstGeom prst="hexagon">
          <a:avLst>
            <a:gd name="adj" fmla="val 25000"/>
            <a:gd name="vf" fmla="val 115470"/>
          </a:avLst>
        </a:prstGeom>
        <a:blipFill>
          <a:blip xmlns:r="http://schemas.openxmlformats.org/officeDocument/2006/relationships" r:embed="rId8"/>
          <a:srcRect/>
          <a:stretch>
            <a:fillRect l="-12000" r="-12000"/>
          </a:stretch>
        </a:blipFill>
        <a:ln w="12700" cap="flat" cmpd="sng" algn="ctr">
          <a:solidFill>
            <a:schemeClr val="accent2">
              <a:shade val="50000"/>
              <a:hueOff val="-230724"/>
              <a:satOff val="2380"/>
              <a:lumOff val="19190"/>
              <a:alphaOff val="0"/>
            </a:schemeClr>
          </a:solidFill>
          <a:prstDash val="solid"/>
          <a:miter lim="800000"/>
        </a:ln>
        <a:effectLst/>
      </dsp:spPr>
      <dsp:style>
        <a:lnRef idx="1">
          <a:scrgbClr r="0" g="0" b="0"/>
        </a:lnRef>
        <a:fillRef idx="1">
          <a:scrgbClr r="0" g="0" b="0"/>
        </a:fillRef>
        <a:effectRef idx="2">
          <a:scrgbClr r="0" g="0" b="0"/>
        </a:effectRef>
        <a:fontRef idx="minor"/>
      </dsp:style>
    </dsp:sp>
    <dsp:sp modelId="{C0904BC9-FC43-40C9-8458-AF7DFD2F3479}">
      <dsp:nvSpPr>
        <dsp:cNvPr id="0" name=""/>
        <dsp:cNvSpPr/>
      </dsp:nvSpPr>
      <dsp:spPr>
        <a:xfrm>
          <a:off x="7541899" y="4563476"/>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9B2225A-F924-4B2D-AA08-912B38E989B6}">
      <dsp:nvSpPr>
        <dsp:cNvPr id="0" name=""/>
        <dsp:cNvSpPr/>
      </dsp:nvSpPr>
      <dsp:spPr>
        <a:xfrm>
          <a:off x="7528419" y="559414"/>
          <a:ext cx="1458591" cy="1252009"/>
        </a:xfrm>
        <a:prstGeom prst="hexagon">
          <a:avLst>
            <a:gd name="adj" fmla="val 25000"/>
            <a:gd name="vf" fmla="val 115470"/>
          </a:avLst>
        </a:prstGeom>
        <a:gradFill rotWithShape="0">
          <a:gsLst>
            <a:gs pos="0">
              <a:schemeClr val="accent2">
                <a:shade val="50000"/>
                <a:hueOff val="-121966"/>
                <a:satOff val="972"/>
                <a:lumOff val="10388"/>
                <a:alphaOff val="0"/>
                <a:satMod val="103000"/>
                <a:lumMod val="102000"/>
                <a:tint val="94000"/>
              </a:schemeClr>
            </a:gs>
            <a:gs pos="50000">
              <a:schemeClr val="accent2">
                <a:shade val="50000"/>
                <a:hueOff val="-121966"/>
                <a:satOff val="972"/>
                <a:lumOff val="10388"/>
                <a:alphaOff val="0"/>
                <a:satMod val="110000"/>
                <a:lumMod val="100000"/>
                <a:shade val="100000"/>
              </a:schemeClr>
            </a:gs>
            <a:gs pos="100000">
              <a:schemeClr val="accent2">
                <a:shade val="50000"/>
                <a:hueOff val="-121966"/>
                <a:satOff val="972"/>
                <a:lumOff val="10388"/>
                <a:alphaOff val="0"/>
                <a:lumMod val="99000"/>
                <a:satMod val="120000"/>
                <a:shade val="78000"/>
              </a:schemeClr>
            </a:gs>
          </a:gsLst>
          <a:lin ang="5400000" scaled="0"/>
        </a:gradFill>
        <a:ln w="12700" cap="flat" cmpd="sng" algn="ctr">
          <a:solidFill>
            <a:schemeClr val="accent2">
              <a:shade val="50000"/>
              <a:hueOff val="-121966"/>
              <a:satOff val="972"/>
              <a:lumOff val="1038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kern="1200" dirty="0"/>
            <a:t>Wellsite Logistics</a:t>
          </a:r>
        </a:p>
      </dsp:txBody>
      <dsp:txXfrm>
        <a:off x="7754302" y="753305"/>
        <a:ext cx="1006825" cy="864227"/>
      </dsp:txXfrm>
    </dsp:sp>
    <dsp:sp modelId="{7F40E074-2C82-45BE-867C-337402392DFA}">
      <dsp:nvSpPr>
        <dsp:cNvPr id="0" name=""/>
        <dsp:cNvSpPr/>
      </dsp:nvSpPr>
      <dsp:spPr>
        <a:xfrm>
          <a:off x="8537660" y="1660425"/>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BCA644C-C432-4462-AB73-3C3FFEE72414}">
      <dsp:nvSpPr>
        <dsp:cNvPr id="0" name=""/>
        <dsp:cNvSpPr/>
      </dsp:nvSpPr>
      <dsp:spPr>
        <a:xfrm>
          <a:off x="7528419" y="1941594"/>
          <a:ext cx="1458591" cy="1252009"/>
        </a:xfrm>
        <a:prstGeom prst="hexagon">
          <a:avLst>
            <a:gd name="adj" fmla="val 25000"/>
            <a:gd name="vf" fmla="val 115470"/>
          </a:avLst>
        </a:prstGeom>
        <a:blipFill>
          <a:blip xmlns:r="http://schemas.openxmlformats.org/officeDocument/2006/relationships" r:embed="rId9"/>
          <a:srcRect/>
          <a:stretch>
            <a:fillRect t="-25000" b="-25000"/>
          </a:stretch>
        </a:blipFill>
        <a:ln w="12700" cap="flat" cmpd="sng" algn="ctr">
          <a:solidFill>
            <a:schemeClr val="accent2">
              <a:shade val="50000"/>
              <a:hueOff val="-115362"/>
              <a:satOff val="1190"/>
              <a:lumOff val="9595"/>
              <a:alphaOff val="0"/>
            </a:schemeClr>
          </a:solidFill>
          <a:prstDash val="solid"/>
          <a:miter lim="800000"/>
        </a:ln>
        <a:effectLst/>
      </dsp:spPr>
      <dsp:style>
        <a:lnRef idx="1">
          <a:scrgbClr r="0" g="0" b="0"/>
        </a:lnRef>
        <a:fillRef idx="1">
          <a:scrgbClr r="0" g="0" b="0"/>
        </a:fillRef>
        <a:effectRef idx="2">
          <a:scrgbClr r="0" g="0" b="0"/>
        </a:effectRef>
        <a:fontRef idx="minor"/>
      </dsp:style>
    </dsp:sp>
    <dsp:sp modelId="{0D5C5A88-F2E7-4F59-B189-58D5F0020700}">
      <dsp:nvSpPr>
        <dsp:cNvPr id="0" name=""/>
        <dsp:cNvSpPr/>
      </dsp:nvSpPr>
      <dsp:spPr>
        <a:xfrm>
          <a:off x="8537660" y="1949168"/>
          <a:ext cx="169854" cy="14673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F2150-80B3-4323-95D5-84E7A9FD8F36}"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9FCFD-7428-4D86-8600-ACEB641E76AA}" type="slidenum">
              <a:rPr lang="en-US" smtClean="0"/>
              <a:t>‹#›</a:t>
            </a:fld>
            <a:endParaRPr lang="en-US"/>
          </a:p>
        </p:txBody>
      </p:sp>
    </p:spTree>
    <p:extLst>
      <p:ext uri="{BB962C8B-B14F-4D97-AF65-F5344CB8AC3E}">
        <p14:creationId xmlns:p14="http://schemas.microsoft.com/office/powerpoint/2010/main" val="362082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09FCFD-7428-4D86-8600-ACEB641E76AA}" type="slidenum">
              <a:rPr lang="en-US" smtClean="0"/>
              <a:t>2</a:t>
            </a:fld>
            <a:endParaRPr lang="en-US"/>
          </a:p>
        </p:txBody>
      </p:sp>
    </p:spTree>
    <p:extLst>
      <p:ext uri="{BB962C8B-B14F-4D97-AF65-F5344CB8AC3E}">
        <p14:creationId xmlns:p14="http://schemas.microsoft.com/office/powerpoint/2010/main" val="138037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AC93-DE95-B53B-81A9-B6E3CD8F94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AC39E5-4F05-472E-9CC0-83EEF216A1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150368-CB80-8109-D94F-CBC6742B6E8F}"/>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5" name="Footer Placeholder 4">
            <a:extLst>
              <a:ext uri="{FF2B5EF4-FFF2-40B4-BE49-F238E27FC236}">
                <a16:creationId xmlns:a16="http://schemas.microsoft.com/office/drawing/2014/main" id="{B2BB94ED-6975-CCB7-90B2-B4BDF6DB8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9818C-C3AF-0DE8-17FE-037169D2C42C}"/>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405973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C3811-C501-42B5-78E2-C411990D26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FC858-CD37-34E8-9B16-97ED2198CF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70D82-6D5B-C40B-8D28-443A4FE16CF1}"/>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5" name="Footer Placeholder 4">
            <a:extLst>
              <a:ext uri="{FF2B5EF4-FFF2-40B4-BE49-F238E27FC236}">
                <a16:creationId xmlns:a16="http://schemas.microsoft.com/office/drawing/2014/main" id="{2A69ED10-9180-D15A-D22F-5DAACBD2D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5F5DE-2A89-61C7-17CC-873247D16DB0}"/>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177871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FE9E3B-892A-E9AE-2516-0DB6B70E3E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72178-6E62-13F1-94C7-D94EF5EAF0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FC1C2-000E-A719-1A7B-D859699D86E5}"/>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5" name="Footer Placeholder 4">
            <a:extLst>
              <a:ext uri="{FF2B5EF4-FFF2-40B4-BE49-F238E27FC236}">
                <a16:creationId xmlns:a16="http://schemas.microsoft.com/office/drawing/2014/main" id="{C6DFE882-382D-619A-359E-C03FD8681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1342C-A5D1-6D82-3344-32CF11FF87C3}"/>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399703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C366-E12E-7F79-E0C0-467596D13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5D86C-A77B-1E7E-0886-0F7E40C7C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54A-7972-0A17-6C61-F3DAE1713190}"/>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5" name="Footer Placeholder 4">
            <a:extLst>
              <a:ext uri="{FF2B5EF4-FFF2-40B4-BE49-F238E27FC236}">
                <a16:creationId xmlns:a16="http://schemas.microsoft.com/office/drawing/2014/main" id="{2B8781E9-3858-BE63-3ADD-23CA54389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2A361-C291-4F49-2D7F-E580451FF5B7}"/>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235479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073-17E8-9DE4-2597-286ED6724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F79DBC-E5F7-68A9-BCC7-F886396614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6A23EB-B9D2-44A0-1CFD-EEF3A3C59E36}"/>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5" name="Footer Placeholder 4">
            <a:extLst>
              <a:ext uri="{FF2B5EF4-FFF2-40B4-BE49-F238E27FC236}">
                <a16:creationId xmlns:a16="http://schemas.microsoft.com/office/drawing/2014/main" id="{90286109-7A0C-DAB4-DF3A-137FC64D7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D0982-7598-C89C-8AEB-1A12B59B72DD}"/>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1850063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B2858-1F17-59BB-A402-52CDB9053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DBF9F-5395-392C-08E7-D0177842C3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98A6CE-B6AF-1E21-2553-5C6910CE43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6862E-B043-2D7F-D1A7-23B2748FDCE5}"/>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6" name="Footer Placeholder 5">
            <a:extLst>
              <a:ext uri="{FF2B5EF4-FFF2-40B4-BE49-F238E27FC236}">
                <a16:creationId xmlns:a16="http://schemas.microsoft.com/office/drawing/2014/main" id="{6AFA14C8-0B7C-E04D-0CF0-ABFBEC0DE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9615B8-1287-5573-D7B8-666CD12F36E8}"/>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98941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807B6-26F6-9A26-D78C-00C912045F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2400D-C4E6-471F-75C3-D417BB3BA8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25A882-C4C0-59C0-0579-9858497283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7C5603-07D7-831E-C7CC-09989EDB1E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C4E5A9-E67E-780D-A852-E0DC9921D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29C180-7745-E4CD-A889-DD520463B386}"/>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8" name="Footer Placeholder 7">
            <a:extLst>
              <a:ext uri="{FF2B5EF4-FFF2-40B4-BE49-F238E27FC236}">
                <a16:creationId xmlns:a16="http://schemas.microsoft.com/office/drawing/2014/main" id="{6463B0E2-0346-5158-B259-C09677AA50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3C991-EC74-974F-6B0C-D21BA2569AA1}"/>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163422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15CD-C317-7372-CD5D-DB0046DBD7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9C7A-51A9-17B5-56A7-D221A44B6DC6}"/>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4" name="Footer Placeholder 3">
            <a:extLst>
              <a:ext uri="{FF2B5EF4-FFF2-40B4-BE49-F238E27FC236}">
                <a16:creationId xmlns:a16="http://schemas.microsoft.com/office/drawing/2014/main" id="{745546C3-BAEC-86BA-417D-232E5D6EFA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3F67AD-4CB7-C7CF-680B-6257C6A4C55E}"/>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4018712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83471-2092-33FC-42F9-40CF230142A1}"/>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3" name="Footer Placeholder 2">
            <a:extLst>
              <a:ext uri="{FF2B5EF4-FFF2-40B4-BE49-F238E27FC236}">
                <a16:creationId xmlns:a16="http://schemas.microsoft.com/office/drawing/2014/main" id="{CB6BCD7E-5F62-D2D7-5369-66F397D770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6CEFF5-7E8B-74A6-F2E1-73229C191D57}"/>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204941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745DA-B3F9-D4C9-71D6-0D94971B9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F5B24C-A57E-020B-10A3-745F0AC5C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CD25FF-80E1-2ABD-81F8-6485C625E2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41830-22ED-4836-7091-2DC102CD9525}"/>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6" name="Footer Placeholder 5">
            <a:extLst>
              <a:ext uri="{FF2B5EF4-FFF2-40B4-BE49-F238E27FC236}">
                <a16:creationId xmlns:a16="http://schemas.microsoft.com/office/drawing/2014/main" id="{42FDBF36-921C-B952-785D-461D3DEDF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BCAA6-179E-0FB5-B2C3-34D31DAA41C4}"/>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223213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A3C92-7150-39F4-D14C-021168D39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183A0-815C-218B-8478-0A6021B31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B718BA-EBFB-55AA-A7CE-118813477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D31BC-8847-4293-4A1C-4DAF49987447}"/>
              </a:ext>
            </a:extLst>
          </p:cNvPr>
          <p:cNvSpPr>
            <a:spLocks noGrp="1"/>
          </p:cNvSpPr>
          <p:nvPr>
            <p:ph type="dt" sz="half" idx="10"/>
          </p:nvPr>
        </p:nvSpPr>
        <p:spPr/>
        <p:txBody>
          <a:bodyPr/>
          <a:lstStyle/>
          <a:p>
            <a:fld id="{F5023217-C0A6-460B-B259-06A2E89846A3}" type="datetimeFigureOut">
              <a:rPr lang="en-US" smtClean="0"/>
              <a:t>5/9/2025</a:t>
            </a:fld>
            <a:endParaRPr lang="en-US"/>
          </a:p>
        </p:txBody>
      </p:sp>
      <p:sp>
        <p:nvSpPr>
          <p:cNvPr id="6" name="Footer Placeholder 5">
            <a:extLst>
              <a:ext uri="{FF2B5EF4-FFF2-40B4-BE49-F238E27FC236}">
                <a16:creationId xmlns:a16="http://schemas.microsoft.com/office/drawing/2014/main" id="{29AEEA46-C5F4-391B-F09F-C2CD279AC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A328B-3D4E-AF7A-8740-AFD2098E27D7}"/>
              </a:ext>
            </a:extLst>
          </p:cNvPr>
          <p:cNvSpPr>
            <a:spLocks noGrp="1"/>
          </p:cNvSpPr>
          <p:nvPr>
            <p:ph type="sldNum" sz="quarter" idx="12"/>
          </p:nvPr>
        </p:nvSpPr>
        <p:spPr/>
        <p:txBody>
          <a:bodyPr/>
          <a:lstStyle/>
          <a:p>
            <a:fld id="{B9355913-D245-4CA3-9639-323660A30CE6}" type="slidenum">
              <a:rPr lang="en-US" smtClean="0"/>
              <a:t>‹#›</a:t>
            </a:fld>
            <a:endParaRPr lang="en-US"/>
          </a:p>
        </p:txBody>
      </p:sp>
    </p:spTree>
    <p:extLst>
      <p:ext uri="{BB962C8B-B14F-4D97-AF65-F5344CB8AC3E}">
        <p14:creationId xmlns:p14="http://schemas.microsoft.com/office/powerpoint/2010/main" val="412860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A75F8E-E8D3-3515-4006-EA7F099D9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8CD2B5-8A09-B503-B74F-29DBE26A2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22117-7762-F59D-7C76-D943B5CC10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023217-C0A6-460B-B259-06A2E89846A3}" type="datetimeFigureOut">
              <a:rPr lang="en-US" smtClean="0"/>
              <a:t>5/9/2025</a:t>
            </a:fld>
            <a:endParaRPr lang="en-US"/>
          </a:p>
        </p:txBody>
      </p:sp>
      <p:sp>
        <p:nvSpPr>
          <p:cNvPr id="5" name="Footer Placeholder 4">
            <a:extLst>
              <a:ext uri="{FF2B5EF4-FFF2-40B4-BE49-F238E27FC236}">
                <a16:creationId xmlns:a16="http://schemas.microsoft.com/office/drawing/2014/main" id="{1420C302-BDEB-6C8C-8EC1-47153E242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C7FF90E-4487-3A56-6F44-F9FFA2BFBA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355913-D245-4CA3-9639-323660A30CE6}" type="slidenum">
              <a:rPr lang="en-US" smtClean="0"/>
              <a:t>‹#›</a:t>
            </a:fld>
            <a:endParaRPr lang="en-US"/>
          </a:p>
        </p:txBody>
      </p:sp>
    </p:spTree>
    <p:extLst>
      <p:ext uri="{BB962C8B-B14F-4D97-AF65-F5344CB8AC3E}">
        <p14:creationId xmlns:p14="http://schemas.microsoft.com/office/powerpoint/2010/main" val="502447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3.jpg"/><Relationship Id="rId18" Type="http://schemas.openxmlformats.org/officeDocument/2006/relationships/image" Target="../media/image16.svg"/><Relationship Id="rId3" Type="http://schemas.microsoft.com/office/2007/relationships/hdphoto" Target="../media/hdphoto1.wdp"/><Relationship Id="rId21"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image" Target="../media/image8.pn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2.png"/><Relationship Id="rId5" Type="http://schemas.openxmlformats.org/officeDocument/2006/relationships/diagramLayout" Target="../diagrams/layout1.xml"/><Relationship Id="rId15" Type="http://schemas.openxmlformats.org/officeDocument/2006/relationships/image" Target="../media/image6.png"/><Relationship Id="rId10" Type="http://schemas.openxmlformats.org/officeDocument/2006/relationships/image" Target="../media/image14.png"/><Relationship Id="rId19" Type="http://schemas.openxmlformats.org/officeDocument/2006/relationships/image" Target="../media/image17.png"/><Relationship Id="rId4" Type="http://schemas.openxmlformats.org/officeDocument/2006/relationships/diagramData" Target="../diagrams/data1.xml"/><Relationship Id="rId9" Type="http://schemas.openxmlformats.org/officeDocument/2006/relationships/image" Target="../media/image10.png"/><Relationship Id="rId14" Type="http://schemas.openxmlformats.org/officeDocument/2006/relationships/image" Target="../media/image7.png"/><Relationship Id="rId22"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png"/><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C17E-58F9-A9F0-9F7C-9F9B6428CD50}"/>
              </a:ext>
            </a:extLst>
          </p:cNvPr>
          <p:cNvSpPr>
            <a:spLocks noGrp="1"/>
          </p:cNvSpPr>
          <p:nvPr>
            <p:ph type="ctrTitle"/>
          </p:nvPr>
        </p:nvSpPr>
        <p:spPr/>
        <p:txBody>
          <a:bodyPr/>
          <a:lstStyle/>
          <a:p>
            <a:r>
              <a:rPr lang="en-US" dirty="0"/>
              <a:t>Edge Systems</a:t>
            </a:r>
          </a:p>
        </p:txBody>
      </p:sp>
      <p:sp>
        <p:nvSpPr>
          <p:cNvPr id="3" name="Subtitle 2">
            <a:extLst>
              <a:ext uri="{FF2B5EF4-FFF2-40B4-BE49-F238E27FC236}">
                <a16:creationId xmlns:a16="http://schemas.microsoft.com/office/drawing/2014/main" id="{0128270C-BD3A-3AB8-8BED-2784A725BF9D}"/>
              </a:ext>
            </a:extLst>
          </p:cNvPr>
          <p:cNvSpPr>
            <a:spLocks noGrp="1"/>
          </p:cNvSpPr>
          <p:nvPr>
            <p:ph type="subTitle" idx="1"/>
          </p:nvPr>
        </p:nvSpPr>
        <p:spPr/>
        <p:txBody>
          <a:bodyPr/>
          <a:lstStyle/>
          <a:p>
            <a:r>
              <a:rPr lang="en-US" dirty="0"/>
              <a:t>A comprehensive commonsense approach to today’s Oilfield</a:t>
            </a:r>
          </a:p>
        </p:txBody>
      </p:sp>
      <p:pic>
        <p:nvPicPr>
          <p:cNvPr id="5" name="Picture 4" descr="A red and black squares&#10;&#10;AI-generated content may be incorrect.">
            <a:extLst>
              <a:ext uri="{FF2B5EF4-FFF2-40B4-BE49-F238E27FC236}">
                <a16:creationId xmlns:a16="http://schemas.microsoft.com/office/drawing/2014/main" id="{3C17AD4C-1BA0-BC67-731D-452E3F31B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22363"/>
            <a:ext cx="1122363" cy="1122363"/>
          </a:xfrm>
          <a:prstGeom prst="rect">
            <a:avLst/>
          </a:prstGeom>
        </p:spPr>
      </p:pic>
    </p:spTree>
    <p:extLst>
      <p:ext uri="{BB962C8B-B14F-4D97-AF65-F5344CB8AC3E}">
        <p14:creationId xmlns:p14="http://schemas.microsoft.com/office/powerpoint/2010/main" val="3991404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3EE00-D2F8-5951-B1D7-509F6F7B810D}"/>
              </a:ext>
            </a:extLst>
          </p:cNvPr>
          <p:cNvSpPr>
            <a:spLocks noGrp="1"/>
          </p:cNvSpPr>
          <p:nvPr>
            <p:ph type="title"/>
          </p:nvPr>
        </p:nvSpPr>
        <p:spPr/>
        <p:txBody>
          <a:bodyPr/>
          <a:lstStyle/>
          <a:p>
            <a:r>
              <a:rPr lang="en-US" dirty="0"/>
              <a:t>Rig Monitoring</a:t>
            </a:r>
          </a:p>
        </p:txBody>
      </p:sp>
      <p:sp>
        <p:nvSpPr>
          <p:cNvPr id="3" name="Content Placeholder 2">
            <a:extLst>
              <a:ext uri="{FF2B5EF4-FFF2-40B4-BE49-F238E27FC236}">
                <a16:creationId xmlns:a16="http://schemas.microsoft.com/office/drawing/2014/main" id="{992AAFBE-DBB5-A11B-9015-DDDBC1F230CE}"/>
              </a:ext>
            </a:extLst>
          </p:cNvPr>
          <p:cNvSpPr>
            <a:spLocks noGrp="1"/>
          </p:cNvSpPr>
          <p:nvPr>
            <p:ph idx="1"/>
          </p:nvPr>
        </p:nvSpPr>
        <p:spPr/>
        <p:txBody>
          <a:bodyPr/>
          <a:lstStyle/>
          <a:p>
            <a:r>
              <a:rPr lang="en-US" dirty="0"/>
              <a:t>When you use Edge to be your geological service vendor, we will reach out to Pason, </a:t>
            </a:r>
            <a:r>
              <a:rPr lang="en-US" dirty="0" err="1"/>
              <a:t>Totco</a:t>
            </a:r>
            <a:r>
              <a:rPr lang="en-US" dirty="0"/>
              <a:t> or whoever your EDR service provider is.</a:t>
            </a:r>
          </a:p>
          <a:p>
            <a:r>
              <a:rPr lang="en-US" dirty="0"/>
              <a:t>We will ask for permission to see the rig data, so that we can see what depth you are at, and use your </a:t>
            </a:r>
            <a:r>
              <a:rPr lang="en-US" dirty="0" err="1"/>
              <a:t>GeoProg</a:t>
            </a:r>
            <a:r>
              <a:rPr lang="en-US" dirty="0"/>
              <a:t> depths, to remind us and your operations department, when we need to be rigging up on location.</a:t>
            </a:r>
          </a:p>
          <a:p>
            <a:r>
              <a:rPr lang="en-US" dirty="0"/>
              <a:t>We have several Operators who rely on us to let them know when we need to be on location and it is just another service on our end that makes life easier for you.</a:t>
            </a:r>
          </a:p>
          <a:p>
            <a:r>
              <a:rPr lang="en-US" dirty="0"/>
              <a:t>Our Remote Operating Center is manned 24/7/365</a:t>
            </a:r>
          </a:p>
        </p:txBody>
      </p:sp>
      <p:pic>
        <p:nvPicPr>
          <p:cNvPr id="4" name="Picture 3" descr="A red and black squares&#10;&#10;AI-generated content may be incorrect.">
            <a:extLst>
              <a:ext uri="{FF2B5EF4-FFF2-40B4-BE49-F238E27FC236}">
                <a16:creationId xmlns:a16="http://schemas.microsoft.com/office/drawing/2014/main" id="{E4D77C5D-55BA-161D-016E-F90139306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168323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891BF36-4955-BA6E-5E42-F1B8BC181E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3475836" y="1307055"/>
            <a:ext cx="8008497" cy="4838009"/>
          </a:xfrm>
          <a:prstGeom prst="rect">
            <a:avLst/>
          </a:prstGeom>
        </p:spPr>
      </p:pic>
      <p:sp>
        <p:nvSpPr>
          <p:cNvPr id="33" name="Rectangle 32">
            <a:extLst>
              <a:ext uri="{FF2B5EF4-FFF2-40B4-BE49-F238E27FC236}">
                <a16:creationId xmlns:a16="http://schemas.microsoft.com/office/drawing/2014/main" id="{178973C9-84F6-CC00-9F9C-CEB42E3B32A6}"/>
              </a:ext>
            </a:extLst>
          </p:cNvPr>
          <p:cNvSpPr/>
          <p:nvPr/>
        </p:nvSpPr>
        <p:spPr>
          <a:xfrm>
            <a:off x="2481" y="1303905"/>
            <a:ext cx="12191999" cy="4851437"/>
          </a:xfrm>
          <a:prstGeom prst="rect">
            <a:avLst/>
          </a:prstGeom>
          <a:gradFill>
            <a:gsLst>
              <a:gs pos="0">
                <a:schemeClr val="bg1">
                  <a:lumMod val="85000"/>
                  <a:alpha val="50000"/>
                </a:schemeClr>
              </a:gs>
              <a:gs pos="26000">
                <a:schemeClr val="bg1">
                  <a:lumMod val="85000"/>
                  <a:alpha val="50000"/>
                </a:schemeClr>
              </a:gs>
              <a:gs pos="100000">
                <a:srgbClr val="002060">
                  <a:alpha val="8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208122-E352-4166-B3A5-07723C0413CE}"/>
              </a:ext>
            </a:extLst>
          </p:cNvPr>
          <p:cNvSpPr txBox="1"/>
          <p:nvPr/>
        </p:nvSpPr>
        <p:spPr>
          <a:xfrm>
            <a:off x="0" y="17322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tx2">
                    <a:lumMod val="60000"/>
                    <a:lumOff val="40000"/>
                  </a:schemeClr>
                </a:solidFill>
                <a:latin typeface="Calibri" panose="020F0502020204030204"/>
              </a:rPr>
              <a:t>The Oilfield Transition</a:t>
            </a:r>
            <a:endParaRPr kumimoji="0" lang="en-US" sz="4400" b="0" i="0" u="none" strike="noStrike" kern="1200" cap="none" spc="0" normalizeH="0" baseline="0" noProof="0" dirty="0">
              <a:ln>
                <a:noFill/>
              </a:ln>
              <a:solidFill>
                <a:schemeClr val="tx2">
                  <a:lumMod val="60000"/>
                  <a:lumOff val="40000"/>
                </a:schemeClr>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683B7D7-41E5-A23C-DB34-7CA5D187A6DC}"/>
              </a:ext>
            </a:extLst>
          </p:cNvPr>
          <p:cNvSpPr/>
          <p:nvPr/>
        </p:nvSpPr>
        <p:spPr>
          <a:xfrm>
            <a:off x="10957560" y="6362615"/>
            <a:ext cx="1234440" cy="73836"/>
          </a:xfrm>
          <a:prstGeom prst="rect">
            <a:avLst/>
          </a:prstGeom>
          <a:solidFill>
            <a:srgbClr val="FF7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D1AC89-2B97-8535-3EA6-B414E979BC08}"/>
              </a:ext>
            </a:extLst>
          </p:cNvPr>
          <p:cNvSpPr/>
          <p:nvPr/>
        </p:nvSpPr>
        <p:spPr>
          <a:xfrm>
            <a:off x="1411605" y="6362706"/>
            <a:ext cx="9418320" cy="73836"/>
          </a:xfrm>
          <a:prstGeom prst="rect">
            <a:avLst/>
          </a:prstGeom>
          <a:solidFill>
            <a:srgbClr val="5C7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931D803-94F1-E7AE-136F-B02D15C68FD4}"/>
              </a:ext>
            </a:extLst>
          </p:cNvPr>
          <p:cNvCxnSpPr/>
          <p:nvPr/>
        </p:nvCxnSpPr>
        <p:spPr>
          <a:xfrm>
            <a:off x="900430" y="6208769"/>
            <a:ext cx="0" cy="376181"/>
          </a:xfrm>
          <a:prstGeom prst="line">
            <a:avLst/>
          </a:prstGeom>
          <a:ln>
            <a:solidFill>
              <a:srgbClr val="FF7F26"/>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07C7822A-F30D-5100-44BE-E67139AB2E78}"/>
              </a:ext>
            </a:extLst>
          </p:cNvPr>
          <p:cNvGraphicFramePr/>
          <p:nvPr/>
        </p:nvGraphicFramePr>
        <p:xfrm>
          <a:off x="8091949" y="874439"/>
          <a:ext cx="8987011" cy="5798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Hexagon 22">
            <a:extLst>
              <a:ext uri="{FF2B5EF4-FFF2-40B4-BE49-F238E27FC236}">
                <a16:creationId xmlns:a16="http://schemas.microsoft.com/office/drawing/2014/main" id="{A2003BA0-A1E0-5BE1-BC68-F000B8B8437A}"/>
              </a:ext>
            </a:extLst>
          </p:cNvPr>
          <p:cNvSpPr/>
          <p:nvPr/>
        </p:nvSpPr>
        <p:spPr>
          <a:xfrm>
            <a:off x="10598954" y="2786061"/>
            <a:ext cx="1464607" cy="1257172"/>
          </a:xfrm>
          <a:prstGeom prst="hexagon">
            <a:avLst>
              <a:gd name="adj" fmla="val 25000"/>
              <a:gd name="vf" fmla="val 115470"/>
            </a:avLst>
          </a:prstGeom>
          <a:blipFill>
            <a:blip r:embed="rId9"/>
            <a:srcRect/>
            <a:stretch>
              <a:fillRect l="-3000" r="-3000"/>
            </a:stretch>
          </a:blipFill>
        </p:spPr>
        <p:style>
          <a:lnRef idx="1">
            <a:schemeClr val="accent2">
              <a:shade val="50000"/>
              <a:hueOff val="-494214"/>
              <a:satOff val="7696"/>
              <a:lumOff val="38332"/>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Hexagon 23">
            <a:extLst>
              <a:ext uri="{FF2B5EF4-FFF2-40B4-BE49-F238E27FC236}">
                <a16:creationId xmlns:a16="http://schemas.microsoft.com/office/drawing/2014/main" id="{435A1C7C-D149-421B-3B56-96B476EDCEC8}"/>
              </a:ext>
            </a:extLst>
          </p:cNvPr>
          <p:cNvSpPr/>
          <p:nvPr/>
        </p:nvSpPr>
        <p:spPr>
          <a:xfrm>
            <a:off x="9343095" y="3483112"/>
            <a:ext cx="1464607" cy="1257172"/>
          </a:xfrm>
          <a:prstGeom prst="hexagon">
            <a:avLst>
              <a:gd name="adj" fmla="val 25000"/>
              <a:gd name="vf" fmla="val 115470"/>
            </a:avLst>
          </a:prstGeom>
          <a:blipFill>
            <a:blip r:embed="rId10"/>
            <a:srcRect/>
            <a:stretch>
              <a:fillRect t="-25000" b="-25000"/>
            </a:stretch>
          </a:blipFill>
        </p:spPr>
        <p:style>
          <a:lnRef idx="1">
            <a:schemeClr val="accent2">
              <a:shade val="50000"/>
              <a:hueOff val="-123554"/>
              <a:satOff val="1924"/>
              <a:lumOff val="9583"/>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Hexagon 24">
            <a:extLst>
              <a:ext uri="{FF2B5EF4-FFF2-40B4-BE49-F238E27FC236}">
                <a16:creationId xmlns:a16="http://schemas.microsoft.com/office/drawing/2014/main" id="{3BA3AEA4-0359-EB30-7952-1351944F38D7}"/>
              </a:ext>
            </a:extLst>
          </p:cNvPr>
          <p:cNvSpPr/>
          <p:nvPr/>
        </p:nvSpPr>
        <p:spPr>
          <a:xfrm>
            <a:off x="9340555" y="2103947"/>
            <a:ext cx="1464606" cy="1257171"/>
          </a:xfrm>
          <a:prstGeom prst="hexagon">
            <a:avLst>
              <a:gd name="adj" fmla="val 25000"/>
              <a:gd name="vf" fmla="val 115470"/>
            </a:avLst>
          </a:prstGeom>
          <a:blipFill>
            <a:blip r:embed="rId11"/>
            <a:srcRect/>
            <a:stretch>
              <a:fillRect l="-12000" r="-12000"/>
            </a:stretch>
          </a:blipFill>
        </p:spPr>
        <p:style>
          <a:lnRef idx="1">
            <a:schemeClr val="accent2">
              <a:shade val="50000"/>
              <a:hueOff val="-370661"/>
              <a:satOff val="5772"/>
              <a:lumOff val="28749"/>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Hexagon 25">
            <a:extLst>
              <a:ext uri="{FF2B5EF4-FFF2-40B4-BE49-F238E27FC236}">
                <a16:creationId xmlns:a16="http://schemas.microsoft.com/office/drawing/2014/main" id="{15F70923-52B4-8F61-652F-3669605F8F74}"/>
              </a:ext>
            </a:extLst>
          </p:cNvPr>
          <p:cNvSpPr/>
          <p:nvPr/>
        </p:nvSpPr>
        <p:spPr>
          <a:xfrm>
            <a:off x="10603421" y="4172831"/>
            <a:ext cx="1464608" cy="1257173"/>
          </a:xfrm>
          <a:prstGeom prst="hexagon">
            <a:avLst>
              <a:gd name="adj" fmla="val 25000"/>
              <a:gd name="vf" fmla="val 115470"/>
            </a:avLst>
          </a:prstGeom>
          <a:blipFill>
            <a:blip r:embed="rId12">
              <a:extLst>
                <a:ext uri="{28A0092B-C50C-407E-A947-70E740481C1C}">
                  <a14:useLocalDpi xmlns:a14="http://schemas.microsoft.com/office/drawing/2010/main" val="0"/>
                </a:ext>
              </a:extLst>
            </a:blip>
            <a:srcRect/>
            <a:stretch>
              <a:fillRect t="-6000" b="-6000"/>
            </a:stretch>
          </a:blipFill>
        </p:spPr>
        <p:style>
          <a:lnRef idx="1">
            <a:schemeClr val="accent2">
              <a:shade val="50000"/>
              <a:hueOff val="-494214"/>
              <a:satOff val="7696"/>
              <a:lumOff val="38332"/>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Hexagon 26">
            <a:extLst>
              <a:ext uri="{FF2B5EF4-FFF2-40B4-BE49-F238E27FC236}">
                <a16:creationId xmlns:a16="http://schemas.microsoft.com/office/drawing/2014/main" id="{F1AAD0CA-EA16-5063-BA13-406DF1BA4786}"/>
              </a:ext>
            </a:extLst>
          </p:cNvPr>
          <p:cNvSpPr/>
          <p:nvPr/>
        </p:nvSpPr>
        <p:spPr>
          <a:xfrm>
            <a:off x="11856284" y="2097826"/>
            <a:ext cx="1458591" cy="1252009"/>
          </a:xfrm>
          <a:prstGeom prst="hexagon">
            <a:avLst>
              <a:gd name="adj" fmla="val 25000"/>
              <a:gd name="vf" fmla="val 115470"/>
            </a:avLst>
          </a:prstGeom>
          <a:blipFill>
            <a:blip r:embed="rId13"/>
            <a:srcRect/>
            <a:stretch>
              <a:fillRect l="-12000" r="-12000"/>
            </a:stretch>
          </a:blipFill>
        </p:spPr>
        <p:style>
          <a:lnRef idx="1">
            <a:schemeClr val="accent2">
              <a:shade val="50000"/>
              <a:hueOff val="-247107"/>
              <a:satOff val="3848"/>
              <a:lumOff val="19166"/>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8" name="Hexagon 27">
            <a:extLst>
              <a:ext uri="{FF2B5EF4-FFF2-40B4-BE49-F238E27FC236}">
                <a16:creationId xmlns:a16="http://schemas.microsoft.com/office/drawing/2014/main" id="{E0E64445-5306-591A-4448-66823ADB7F05}"/>
              </a:ext>
            </a:extLst>
          </p:cNvPr>
          <p:cNvSpPr/>
          <p:nvPr/>
        </p:nvSpPr>
        <p:spPr>
          <a:xfrm>
            <a:off x="8087848" y="2794919"/>
            <a:ext cx="1458591" cy="1252009"/>
          </a:xfrm>
          <a:prstGeom prst="hexagon">
            <a:avLst>
              <a:gd name="adj" fmla="val 25000"/>
              <a:gd name="vf" fmla="val 115470"/>
            </a:avLst>
          </a:prstGeom>
          <a:blipFill>
            <a:blip r:embed="rId14"/>
            <a:srcRect/>
            <a:stretch>
              <a:fillRect t="-22000" b="-22000"/>
            </a:stretch>
          </a:blipFill>
        </p:spPr>
        <p:style>
          <a:lnRef idx="1">
            <a:schemeClr val="accent2">
              <a:shade val="50000"/>
              <a:hueOff val="-123554"/>
              <a:satOff val="1924"/>
              <a:lumOff val="9583"/>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Hexagon 28">
            <a:extLst>
              <a:ext uri="{FF2B5EF4-FFF2-40B4-BE49-F238E27FC236}">
                <a16:creationId xmlns:a16="http://schemas.microsoft.com/office/drawing/2014/main" id="{1D08A16D-4E8C-6500-5055-CC8590B8DA88}"/>
              </a:ext>
            </a:extLst>
          </p:cNvPr>
          <p:cNvSpPr/>
          <p:nvPr/>
        </p:nvSpPr>
        <p:spPr>
          <a:xfrm>
            <a:off x="9346570" y="4873160"/>
            <a:ext cx="1458591" cy="1252009"/>
          </a:xfrm>
          <a:prstGeom prst="hexagon">
            <a:avLst>
              <a:gd name="adj" fmla="val 25000"/>
              <a:gd name="vf" fmla="val 115470"/>
            </a:avLst>
          </a:prstGeom>
          <a:blipFill>
            <a:blip r:embed="rId15"/>
            <a:srcRect/>
            <a:stretch>
              <a:fillRect l="-3000" r="-3000"/>
            </a:stretch>
          </a:blipFill>
        </p:spPr>
        <p:style>
          <a:lnRef idx="1">
            <a:schemeClr val="accent2">
              <a:shade val="50000"/>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1" name="Hexagon 30">
            <a:extLst>
              <a:ext uri="{FF2B5EF4-FFF2-40B4-BE49-F238E27FC236}">
                <a16:creationId xmlns:a16="http://schemas.microsoft.com/office/drawing/2014/main" id="{FC29D858-2DC0-9038-83C7-E243B021EE44}"/>
              </a:ext>
            </a:extLst>
          </p:cNvPr>
          <p:cNvSpPr/>
          <p:nvPr/>
        </p:nvSpPr>
        <p:spPr>
          <a:xfrm>
            <a:off x="10597101" y="1408727"/>
            <a:ext cx="1464607" cy="1257172"/>
          </a:xfrm>
          <a:prstGeom prst="hexagon">
            <a:avLst>
              <a:gd name="adj" fmla="val 25000"/>
              <a:gd name="vf" fmla="val 115470"/>
            </a:avLst>
          </a:prstGeom>
          <a:blipFill>
            <a:blip r:embed="rId9"/>
            <a:srcRect/>
            <a:stretch>
              <a:fillRect l="-3000" r="-3000"/>
            </a:stretch>
          </a:blipFill>
        </p:spPr>
        <p:style>
          <a:lnRef idx="1">
            <a:schemeClr val="accent2">
              <a:shade val="50000"/>
              <a:hueOff val="-494214"/>
              <a:satOff val="7696"/>
              <a:lumOff val="38332"/>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Hexagon 31">
            <a:extLst>
              <a:ext uri="{FF2B5EF4-FFF2-40B4-BE49-F238E27FC236}">
                <a16:creationId xmlns:a16="http://schemas.microsoft.com/office/drawing/2014/main" id="{882189F6-1AD3-2913-E5A6-E21868DD730C}"/>
              </a:ext>
            </a:extLst>
          </p:cNvPr>
          <p:cNvSpPr/>
          <p:nvPr/>
        </p:nvSpPr>
        <p:spPr>
          <a:xfrm>
            <a:off x="10603117" y="2792632"/>
            <a:ext cx="1458591" cy="1252009"/>
          </a:xfrm>
          <a:prstGeom prst="hexagon">
            <a:avLst>
              <a:gd name="adj" fmla="val 25000"/>
              <a:gd name="vf" fmla="val 115470"/>
            </a:avLst>
          </a:prstGeom>
          <a:blipFill>
            <a:blip r:embed="rId16"/>
            <a:srcRect/>
            <a:stretch>
              <a:fillRect t="-17000" b="-17000"/>
            </a:stretch>
          </a:blipFill>
        </p:spPr>
        <p:style>
          <a:lnRef idx="1">
            <a:schemeClr val="accent2">
              <a:shade val="50000"/>
              <a:hueOff val="-247107"/>
              <a:satOff val="3848"/>
              <a:lumOff val="19166"/>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a:extLst>
              <a:ext uri="{FF2B5EF4-FFF2-40B4-BE49-F238E27FC236}">
                <a16:creationId xmlns:a16="http://schemas.microsoft.com/office/drawing/2014/main" id="{B4B9E3C8-C3C9-E97F-C392-AE6B35A8795B}"/>
              </a:ext>
            </a:extLst>
          </p:cNvPr>
          <p:cNvSpPr/>
          <p:nvPr/>
        </p:nvSpPr>
        <p:spPr>
          <a:xfrm>
            <a:off x="14605" y="1308353"/>
            <a:ext cx="12191999" cy="4851437"/>
          </a:xfrm>
          <a:prstGeom prst="rect">
            <a:avLst/>
          </a:prstGeom>
          <a:gradFill>
            <a:gsLst>
              <a:gs pos="0">
                <a:srgbClr val="ECECEC">
                  <a:alpha val="0"/>
                </a:srgbClr>
              </a:gs>
              <a:gs pos="35000">
                <a:srgbClr val="EAEAEB"/>
              </a:gs>
              <a:gs pos="70622">
                <a:srgbClr val="7D8DAB">
                  <a:alpha val="99000"/>
                </a:srgbClr>
              </a:gs>
              <a:gs pos="100000">
                <a:srgbClr val="364F8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334F75-239E-EFCC-115C-7CCBCB8FD0D0}"/>
              </a:ext>
            </a:extLst>
          </p:cNvPr>
          <p:cNvSpPr txBox="1"/>
          <p:nvPr/>
        </p:nvSpPr>
        <p:spPr>
          <a:xfrm>
            <a:off x="2096457" y="5071563"/>
            <a:ext cx="2113143" cy="646331"/>
          </a:xfrm>
          <a:prstGeom prst="rect">
            <a:avLst/>
          </a:prstGeom>
          <a:noFill/>
        </p:spPr>
        <p:txBody>
          <a:bodyPr wrap="none" rtlCol="0">
            <a:spAutoFit/>
          </a:bodyPr>
          <a:lstStyle/>
          <a:p>
            <a:r>
              <a:rPr lang="en-US" sz="1200" b="1" dirty="0"/>
              <a:t>EDR Provider</a:t>
            </a:r>
          </a:p>
          <a:p>
            <a:r>
              <a:rPr lang="en-US" sz="1200" b="1" dirty="0"/>
              <a:t>No data acquisition</a:t>
            </a:r>
          </a:p>
          <a:p>
            <a:r>
              <a:rPr lang="en-US" sz="1200" b="1" dirty="0"/>
              <a:t>Any collection </a:t>
            </a:r>
            <a:r>
              <a:rPr lang="en-US" sz="1200" b="1" dirty="0">
                <a:sym typeface="Wingdings" panose="05000000000000000000" pitchFamily="2" charset="2"/>
              </a:rPr>
              <a:t></a:t>
            </a:r>
            <a:r>
              <a:rPr lang="en-US" sz="1200" b="1" dirty="0"/>
              <a:t> science well</a:t>
            </a:r>
          </a:p>
        </p:txBody>
      </p:sp>
      <p:pic>
        <p:nvPicPr>
          <p:cNvPr id="12" name="Graphic 11" descr="No sign with solid fill">
            <a:extLst>
              <a:ext uri="{FF2B5EF4-FFF2-40B4-BE49-F238E27FC236}">
                <a16:creationId xmlns:a16="http://schemas.microsoft.com/office/drawing/2014/main" id="{330FD708-3CED-14ED-2E14-9BF692B4979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39019" y="5108966"/>
            <a:ext cx="525757" cy="525757"/>
          </a:xfrm>
          <a:prstGeom prst="rect">
            <a:avLst/>
          </a:prstGeom>
        </p:spPr>
      </p:pic>
      <p:grpSp>
        <p:nvGrpSpPr>
          <p:cNvPr id="44" name="Group 43">
            <a:extLst>
              <a:ext uri="{FF2B5EF4-FFF2-40B4-BE49-F238E27FC236}">
                <a16:creationId xmlns:a16="http://schemas.microsoft.com/office/drawing/2014/main" id="{A00FE9EE-F7D2-F3B8-DEEC-CA7C48472BE3}"/>
              </a:ext>
            </a:extLst>
          </p:cNvPr>
          <p:cNvGrpSpPr/>
          <p:nvPr/>
        </p:nvGrpSpPr>
        <p:grpSpPr>
          <a:xfrm>
            <a:off x="7909767" y="2548949"/>
            <a:ext cx="1000127" cy="283754"/>
            <a:chOff x="7805593" y="2375324"/>
            <a:chExt cx="1000127" cy="283754"/>
          </a:xfrm>
        </p:grpSpPr>
        <p:sp>
          <p:nvSpPr>
            <p:cNvPr id="43" name="Rectangle: Rounded Corners 42">
              <a:extLst>
                <a:ext uri="{FF2B5EF4-FFF2-40B4-BE49-F238E27FC236}">
                  <a16:creationId xmlns:a16="http://schemas.microsoft.com/office/drawing/2014/main" id="{AC808E95-AA6D-3100-7596-63BA7BA86494}"/>
                </a:ext>
              </a:extLst>
            </p:cNvPr>
            <p:cNvSpPr/>
            <p:nvPr/>
          </p:nvSpPr>
          <p:spPr>
            <a:xfrm>
              <a:off x="7805593" y="2375324"/>
              <a:ext cx="1000127" cy="28375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A32F086-B81D-84C8-45DB-C3D098954589}"/>
                </a:ext>
              </a:extLst>
            </p:cNvPr>
            <p:cNvSpPr txBox="1"/>
            <p:nvPr/>
          </p:nvSpPr>
          <p:spPr>
            <a:xfrm>
              <a:off x="7816902" y="2376364"/>
              <a:ext cx="977512" cy="276999"/>
            </a:xfrm>
            <a:prstGeom prst="rect">
              <a:avLst/>
            </a:prstGeom>
            <a:noFill/>
          </p:spPr>
          <p:txBody>
            <a:bodyPr wrap="none" rtlCol="0">
              <a:spAutoFit/>
            </a:bodyPr>
            <a:lstStyle/>
            <a:p>
              <a:pPr algn="ctr"/>
              <a:r>
                <a:rPr lang="en-US" sz="1200" b="1" dirty="0"/>
                <a:t>Daily Report</a:t>
              </a:r>
            </a:p>
          </p:txBody>
        </p:sp>
      </p:grpSp>
      <p:grpSp>
        <p:nvGrpSpPr>
          <p:cNvPr id="48" name="Group 47">
            <a:extLst>
              <a:ext uri="{FF2B5EF4-FFF2-40B4-BE49-F238E27FC236}">
                <a16:creationId xmlns:a16="http://schemas.microsoft.com/office/drawing/2014/main" id="{0437B743-D393-656E-0411-273388B9FF45}"/>
              </a:ext>
            </a:extLst>
          </p:cNvPr>
          <p:cNvGrpSpPr/>
          <p:nvPr/>
        </p:nvGrpSpPr>
        <p:grpSpPr>
          <a:xfrm>
            <a:off x="9220613" y="2656463"/>
            <a:ext cx="1606036" cy="284744"/>
            <a:chOff x="9602990" y="2430663"/>
            <a:chExt cx="1606036" cy="284744"/>
          </a:xfrm>
        </p:grpSpPr>
        <p:sp>
          <p:nvSpPr>
            <p:cNvPr id="46" name="Rectangle: Rounded Corners 45">
              <a:extLst>
                <a:ext uri="{FF2B5EF4-FFF2-40B4-BE49-F238E27FC236}">
                  <a16:creationId xmlns:a16="http://schemas.microsoft.com/office/drawing/2014/main" id="{91157467-6CCF-BE42-AC6C-D6DAD213D2E6}"/>
                </a:ext>
              </a:extLst>
            </p:cNvPr>
            <p:cNvSpPr/>
            <p:nvPr/>
          </p:nvSpPr>
          <p:spPr>
            <a:xfrm>
              <a:off x="9602990" y="2430663"/>
              <a:ext cx="1606036" cy="28375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19B1D13-59B2-FE56-5704-EF288EEE3667}"/>
                </a:ext>
              </a:extLst>
            </p:cNvPr>
            <p:cNvSpPr txBox="1"/>
            <p:nvPr/>
          </p:nvSpPr>
          <p:spPr>
            <a:xfrm>
              <a:off x="9699894" y="2438408"/>
              <a:ext cx="1392241" cy="276999"/>
            </a:xfrm>
            <a:prstGeom prst="rect">
              <a:avLst/>
            </a:prstGeom>
            <a:noFill/>
          </p:spPr>
          <p:txBody>
            <a:bodyPr wrap="none" rtlCol="0">
              <a:spAutoFit/>
            </a:bodyPr>
            <a:lstStyle/>
            <a:p>
              <a:pPr algn="ctr"/>
              <a:r>
                <a:rPr lang="en-US" sz="1200" b="1" dirty="0"/>
                <a:t>Event Notifications</a:t>
              </a:r>
            </a:p>
          </p:txBody>
        </p:sp>
      </p:grpSp>
      <p:grpSp>
        <p:nvGrpSpPr>
          <p:cNvPr id="55" name="Group 54">
            <a:extLst>
              <a:ext uri="{FF2B5EF4-FFF2-40B4-BE49-F238E27FC236}">
                <a16:creationId xmlns:a16="http://schemas.microsoft.com/office/drawing/2014/main" id="{1D23C61C-21C9-81CA-BB6B-AD80665DBC3D}"/>
              </a:ext>
            </a:extLst>
          </p:cNvPr>
          <p:cNvGrpSpPr/>
          <p:nvPr/>
        </p:nvGrpSpPr>
        <p:grpSpPr>
          <a:xfrm>
            <a:off x="9289608" y="4227650"/>
            <a:ext cx="1144418" cy="283754"/>
            <a:chOff x="10614464" y="179159"/>
            <a:chExt cx="1144418" cy="283754"/>
          </a:xfrm>
        </p:grpSpPr>
        <p:sp>
          <p:nvSpPr>
            <p:cNvPr id="51" name="Rectangle: Rounded Corners 50">
              <a:extLst>
                <a:ext uri="{FF2B5EF4-FFF2-40B4-BE49-F238E27FC236}">
                  <a16:creationId xmlns:a16="http://schemas.microsoft.com/office/drawing/2014/main" id="{58FCEC5D-E6B1-6FB7-2A99-424E4217E418}"/>
                </a:ext>
              </a:extLst>
            </p:cNvPr>
            <p:cNvSpPr/>
            <p:nvPr/>
          </p:nvSpPr>
          <p:spPr>
            <a:xfrm>
              <a:off x="10614464" y="179159"/>
              <a:ext cx="1140343" cy="28375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C115672-2AD0-9BCA-7CAD-E50CE030E029}"/>
                </a:ext>
              </a:extLst>
            </p:cNvPr>
            <p:cNvSpPr txBox="1"/>
            <p:nvPr/>
          </p:nvSpPr>
          <p:spPr>
            <a:xfrm>
              <a:off x="10616710" y="182536"/>
              <a:ext cx="1142172" cy="276999"/>
            </a:xfrm>
            <a:prstGeom prst="rect">
              <a:avLst/>
            </a:prstGeom>
            <a:noFill/>
          </p:spPr>
          <p:txBody>
            <a:bodyPr wrap="none" rtlCol="0">
              <a:spAutoFit/>
            </a:bodyPr>
            <a:lstStyle/>
            <a:p>
              <a:pPr algn="ctr"/>
              <a:r>
                <a:rPr lang="en-US" sz="1200" b="1" dirty="0"/>
                <a:t>Lagged dataset</a:t>
              </a:r>
            </a:p>
          </p:txBody>
        </p:sp>
      </p:grpSp>
      <p:grpSp>
        <p:nvGrpSpPr>
          <p:cNvPr id="60" name="Group 59">
            <a:extLst>
              <a:ext uri="{FF2B5EF4-FFF2-40B4-BE49-F238E27FC236}">
                <a16:creationId xmlns:a16="http://schemas.microsoft.com/office/drawing/2014/main" id="{C468C843-E370-8A47-A2D5-1A9C897DBB73}"/>
              </a:ext>
            </a:extLst>
          </p:cNvPr>
          <p:cNvGrpSpPr/>
          <p:nvPr/>
        </p:nvGrpSpPr>
        <p:grpSpPr>
          <a:xfrm>
            <a:off x="10567035" y="4607834"/>
            <a:ext cx="1236345" cy="283754"/>
            <a:chOff x="11469740" y="-63227"/>
            <a:chExt cx="1236345" cy="283754"/>
          </a:xfrm>
        </p:grpSpPr>
        <p:sp>
          <p:nvSpPr>
            <p:cNvPr id="59" name="Rectangle: Rounded Corners 58">
              <a:extLst>
                <a:ext uri="{FF2B5EF4-FFF2-40B4-BE49-F238E27FC236}">
                  <a16:creationId xmlns:a16="http://schemas.microsoft.com/office/drawing/2014/main" id="{C8596550-93BE-4424-49F9-7903A0D3F3D1}"/>
                </a:ext>
              </a:extLst>
            </p:cNvPr>
            <p:cNvSpPr/>
            <p:nvPr/>
          </p:nvSpPr>
          <p:spPr>
            <a:xfrm>
              <a:off x="11469740" y="-63227"/>
              <a:ext cx="1236345" cy="28375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D75AAE-FCAE-8EF7-A7CA-44A97D585E86}"/>
                </a:ext>
              </a:extLst>
            </p:cNvPr>
            <p:cNvSpPr txBox="1"/>
            <p:nvPr/>
          </p:nvSpPr>
          <p:spPr>
            <a:xfrm>
              <a:off x="11663758" y="-56514"/>
              <a:ext cx="848309" cy="276999"/>
            </a:xfrm>
            <a:prstGeom prst="rect">
              <a:avLst/>
            </a:prstGeom>
            <a:noFill/>
          </p:spPr>
          <p:txBody>
            <a:bodyPr wrap="none" rtlCol="0">
              <a:spAutoFit/>
            </a:bodyPr>
            <a:lstStyle/>
            <a:p>
              <a:pPr algn="ctr"/>
              <a:r>
                <a:rPr lang="en-US" sz="1200" b="1" dirty="0"/>
                <a:t>Mass Spec</a:t>
              </a:r>
            </a:p>
          </p:txBody>
        </p:sp>
      </p:grpSp>
      <p:grpSp>
        <p:nvGrpSpPr>
          <p:cNvPr id="61" name="Group 60">
            <a:extLst>
              <a:ext uri="{FF2B5EF4-FFF2-40B4-BE49-F238E27FC236}">
                <a16:creationId xmlns:a16="http://schemas.microsoft.com/office/drawing/2014/main" id="{AF8A5629-70C6-1F8A-245B-67623EF31122}"/>
              </a:ext>
            </a:extLst>
          </p:cNvPr>
          <p:cNvGrpSpPr/>
          <p:nvPr/>
        </p:nvGrpSpPr>
        <p:grpSpPr>
          <a:xfrm>
            <a:off x="7856662" y="4762903"/>
            <a:ext cx="1309461" cy="283754"/>
            <a:chOff x="8647896" y="39206"/>
            <a:chExt cx="1309461" cy="283754"/>
          </a:xfrm>
        </p:grpSpPr>
        <p:sp>
          <p:nvSpPr>
            <p:cNvPr id="57" name="Rectangle: Rounded Corners 56">
              <a:extLst>
                <a:ext uri="{FF2B5EF4-FFF2-40B4-BE49-F238E27FC236}">
                  <a16:creationId xmlns:a16="http://schemas.microsoft.com/office/drawing/2014/main" id="{8614707E-6DBF-4293-51DC-EEC48DCB5463}"/>
                </a:ext>
              </a:extLst>
            </p:cNvPr>
            <p:cNvSpPr/>
            <p:nvPr/>
          </p:nvSpPr>
          <p:spPr>
            <a:xfrm>
              <a:off x="8672219" y="39206"/>
              <a:ext cx="1285138" cy="28375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FFF61F2-F79B-BE22-A7EB-AC3B4352460E}"/>
                </a:ext>
              </a:extLst>
            </p:cNvPr>
            <p:cNvSpPr txBox="1"/>
            <p:nvPr/>
          </p:nvSpPr>
          <p:spPr>
            <a:xfrm>
              <a:off x="8647896" y="45049"/>
              <a:ext cx="1309461" cy="276999"/>
            </a:xfrm>
            <a:prstGeom prst="rect">
              <a:avLst/>
            </a:prstGeom>
            <a:noFill/>
          </p:spPr>
          <p:txBody>
            <a:bodyPr wrap="none" rtlCol="0">
              <a:spAutoFit/>
            </a:bodyPr>
            <a:lstStyle/>
            <a:p>
              <a:pPr algn="ctr"/>
              <a:r>
                <a:rPr lang="en-US" sz="1200" b="1" dirty="0"/>
                <a:t>No service charge</a:t>
              </a:r>
            </a:p>
          </p:txBody>
        </p:sp>
      </p:grpSp>
      <p:sp>
        <p:nvSpPr>
          <p:cNvPr id="69" name="Freeform: Shape 68">
            <a:extLst>
              <a:ext uri="{FF2B5EF4-FFF2-40B4-BE49-F238E27FC236}">
                <a16:creationId xmlns:a16="http://schemas.microsoft.com/office/drawing/2014/main" id="{19045693-D0B8-C06E-BFB7-AEBA1A153C5D}"/>
              </a:ext>
            </a:extLst>
          </p:cNvPr>
          <p:cNvSpPr/>
          <p:nvPr/>
        </p:nvSpPr>
        <p:spPr>
          <a:xfrm>
            <a:off x="7900416" y="2855864"/>
            <a:ext cx="536448" cy="488683"/>
          </a:xfrm>
          <a:custGeom>
            <a:avLst/>
            <a:gdLst>
              <a:gd name="connsiteX0" fmla="*/ 0 w 536448"/>
              <a:gd name="connsiteY0" fmla="*/ 469392 h 469392"/>
              <a:gd name="connsiteX1" fmla="*/ 323088 w 536448"/>
              <a:gd name="connsiteY1" fmla="*/ 262128 h 469392"/>
              <a:gd name="connsiteX2" fmla="*/ 536448 w 536448"/>
              <a:gd name="connsiteY2" fmla="*/ 0 h 469392"/>
              <a:gd name="connsiteX3" fmla="*/ 536448 w 536448"/>
              <a:gd name="connsiteY3" fmla="*/ 0 h 469392"/>
            </a:gdLst>
            <a:ahLst/>
            <a:cxnLst>
              <a:cxn ang="0">
                <a:pos x="connsiteX0" y="connsiteY0"/>
              </a:cxn>
              <a:cxn ang="0">
                <a:pos x="connsiteX1" y="connsiteY1"/>
              </a:cxn>
              <a:cxn ang="0">
                <a:pos x="connsiteX2" y="connsiteY2"/>
              </a:cxn>
              <a:cxn ang="0">
                <a:pos x="connsiteX3" y="connsiteY3"/>
              </a:cxn>
            </a:cxnLst>
            <a:rect l="l" t="t" r="r" b="b"/>
            <a:pathLst>
              <a:path w="536448" h="469392">
                <a:moveTo>
                  <a:pt x="0" y="469392"/>
                </a:moveTo>
                <a:cubicBezTo>
                  <a:pt x="116840" y="404876"/>
                  <a:pt x="233680" y="340360"/>
                  <a:pt x="323088" y="262128"/>
                </a:cubicBezTo>
                <a:cubicBezTo>
                  <a:pt x="412496" y="183896"/>
                  <a:pt x="536448" y="0"/>
                  <a:pt x="536448" y="0"/>
                </a:cubicBezTo>
                <a:lnTo>
                  <a:pt x="536448" y="0"/>
                </a:lnTo>
              </a:path>
            </a:pathLst>
          </a:custGeom>
          <a:noFill/>
          <a:ln w="38100">
            <a:solidFill>
              <a:schemeClr val="bg1">
                <a:lumMod val="9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6E4EADB8-3A59-5CDF-AAC5-05FB712B7E38}"/>
              </a:ext>
            </a:extLst>
          </p:cNvPr>
          <p:cNvSpPr/>
          <p:nvPr/>
        </p:nvSpPr>
        <p:spPr>
          <a:xfrm>
            <a:off x="8369808" y="3934857"/>
            <a:ext cx="256032" cy="798576"/>
          </a:xfrm>
          <a:custGeom>
            <a:avLst/>
            <a:gdLst>
              <a:gd name="connsiteX0" fmla="*/ 0 w 256032"/>
              <a:gd name="connsiteY0" fmla="*/ 0 h 798576"/>
              <a:gd name="connsiteX1" fmla="*/ 207264 w 256032"/>
              <a:gd name="connsiteY1" fmla="*/ 323088 h 798576"/>
              <a:gd name="connsiteX2" fmla="*/ 256032 w 256032"/>
              <a:gd name="connsiteY2" fmla="*/ 798576 h 798576"/>
            </a:gdLst>
            <a:ahLst/>
            <a:cxnLst>
              <a:cxn ang="0">
                <a:pos x="connsiteX0" y="connsiteY0"/>
              </a:cxn>
              <a:cxn ang="0">
                <a:pos x="connsiteX1" y="connsiteY1"/>
              </a:cxn>
              <a:cxn ang="0">
                <a:pos x="connsiteX2" y="connsiteY2"/>
              </a:cxn>
            </a:cxnLst>
            <a:rect l="l" t="t" r="r" b="b"/>
            <a:pathLst>
              <a:path w="256032" h="798576">
                <a:moveTo>
                  <a:pt x="0" y="0"/>
                </a:moveTo>
                <a:cubicBezTo>
                  <a:pt x="82296" y="94996"/>
                  <a:pt x="164592" y="189992"/>
                  <a:pt x="207264" y="323088"/>
                </a:cubicBezTo>
                <a:cubicBezTo>
                  <a:pt x="249936" y="456184"/>
                  <a:pt x="252984" y="627380"/>
                  <a:pt x="256032" y="798576"/>
                </a:cubicBezTo>
              </a:path>
            </a:pathLst>
          </a:custGeom>
          <a:noFill/>
          <a:ln w="38100">
            <a:solidFill>
              <a:schemeClr val="bg1">
                <a:lumMod val="9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7F7962F1-C49B-867D-93A0-4886DE196947}"/>
              </a:ext>
            </a:extLst>
          </p:cNvPr>
          <p:cNvSpPr/>
          <p:nvPr/>
        </p:nvSpPr>
        <p:spPr>
          <a:xfrm>
            <a:off x="9552432" y="3928761"/>
            <a:ext cx="298704" cy="286512"/>
          </a:xfrm>
          <a:custGeom>
            <a:avLst/>
            <a:gdLst>
              <a:gd name="connsiteX0" fmla="*/ 0 w 298704"/>
              <a:gd name="connsiteY0" fmla="*/ 0 h 286512"/>
              <a:gd name="connsiteX1" fmla="*/ 219456 w 298704"/>
              <a:gd name="connsiteY1" fmla="*/ 128016 h 286512"/>
              <a:gd name="connsiteX2" fmla="*/ 298704 w 298704"/>
              <a:gd name="connsiteY2" fmla="*/ 286512 h 286512"/>
            </a:gdLst>
            <a:ahLst/>
            <a:cxnLst>
              <a:cxn ang="0">
                <a:pos x="connsiteX0" y="connsiteY0"/>
              </a:cxn>
              <a:cxn ang="0">
                <a:pos x="connsiteX1" y="connsiteY1"/>
              </a:cxn>
              <a:cxn ang="0">
                <a:pos x="connsiteX2" y="connsiteY2"/>
              </a:cxn>
            </a:cxnLst>
            <a:rect l="l" t="t" r="r" b="b"/>
            <a:pathLst>
              <a:path w="298704" h="286512">
                <a:moveTo>
                  <a:pt x="0" y="0"/>
                </a:moveTo>
                <a:cubicBezTo>
                  <a:pt x="84836" y="40132"/>
                  <a:pt x="169672" y="80264"/>
                  <a:pt x="219456" y="128016"/>
                </a:cubicBezTo>
                <a:cubicBezTo>
                  <a:pt x="269240" y="175768"/>
                  <a:pt x="283972" y="231140"/>
                  <a:pt x="298704" y="286512"/>
                </a:cubicBezTo>
              </a:path>
            </a:pathLst>
          </a:custGeom>
          <a:noFill/>
          <a:ln w="38100">
            <a:solidFill>
              <a:schemeClr val="bg1">
                <a:lumMod val="9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F96872B2-586C-0A2C-C08E-B891E5CCBBAD}"/>
              </a:ext>
            </a:extLst>
          </p:cNvPr>
          <p:cNvSpPr/>
          <p:nvPr/>
        </p:nvSpPr>
        <p:spPr>
          <a:xfrm>
            <a:off x="10631424" y="3928761"/>
            <a:ext cx="597408" cy="658368"/>
          </a:xfrm>
          <a:custGeom>
            <a:avLst/>
            <a:gdLst>
              <a:gd name="connsiteX0" fmla="*/ 0 w 597408"/>
              <a:gd name="connsiteY0" fmla="*/ 0 h 658368"/>
              <a:gd name="connsiteX1" fmla="*/ 451104 w 597408"/>
              <a:gd name="connsiteY1" fmla="*/ 329184 h 658368"/>
              <a:gd name="connsiteX2" fmla="*/ 597408 w 597408"/>
              <a:gd name="connsiteY2" fmla="*/ 658368 h 658368"/>
            </a:gdLst>
            <a:ahLst/>
            <a:cxnLst>
              <a:cxn ang="0">
                <a:pos x="connsiteX0" y="connsiteY0"/>
              </a:cxn>
              <a:cxn ang="0">
                <a:pos x="connsiteX1" y="connsiteY1"/>
              </a:cxn>
              <a:cxn ang="0">
                <a:pos x="connsiteX2" y="connsiteY2"/>
              </a:cxn>
            </a:cxnLst>
            <a:rect l="l" t="t" r="r" b="b"/>
            <a:pathLst>
              <a:path w="597408" h="658368">
                <a:moveTo>
                  <a:pt x="0" y="0"/>
                </a:moveTo>
                <a:cubicBezTo>
                  <a:pt x="175768" y="109728"/>
                  <a:pt x="351536" y="219456"/>
                  <a:pt x="451104" y="329184"/>
                </a:cubicBezTo>
                <a:cubicBezTo>
                  <a:pt x="550672" y="438912"/>
                  <a:pt x="574040" y="548640"/>
                  <a:pt x="597408" y="658368"/>
                </a:cubicBezTo>
              </a:path>
            </a:pathLst>
          </a:custGeom>
          <a:noFill/>
          <a:ln w="38100">
            <a:solidFill>
              <a:schemeClr val="bg1">
                <a:lumMod val="9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4284ED7C-2F5C-9C5F-D48E-5186E4FF1600}"/>
              </a:ext>
            </a:extLst>
          </p:cNvPr>
          <p:cNvGrpSpPr/>
          <p:nvPr/>
        </p:nvGrpSpPr>
        <p:grpSpPr>
          <a:xfrm>
            <a:off x="4588451" y="2558601"/>
            <a:ext cx="2161736" cy="695112"/>
            <a:chOff x="3983950" y="2347808"/>
            <a:chExt cx="2161736" cy="695112"/>
          </a:xfrm>
        </p:grpSpPr>
        <p:grpSp>
          <p:nvGrpSpPr>
            <p:cNvPr id="82" name="Group 81">
              <a:extLst>
                <a:ext uri="{FF2B5EF4-FFF2-40B4-BE49-F238E27FC236}">
                  <a16:creationId xmlns:a16="http://schemas.microsoft.com/office/drawing/2014/main" id="{EE14E378-B737-CC5E-F480-F8E6376768BC}"/>
                </a:ext>
              </a:extLst>
            </p:cNvPr>
            <p:cNvGrpSpPr/>
            <p:nvPr/>
          </p:nvGrpSpPr>
          <p:grpSpPr>
            <a:xfrm>
              <a:off x="3983950" y="2347808"/>
              <a:ext cx="637995" cy="461665"/>
              <a:chOff x="3852347" y="2262795"/>
              <a:chExt cx="637995" cy="461665"/>
            </a:xfrm>
          </p:grpSpPr>
          <p:sp>
            <p:nvSpPr>
              <p:cNvPr id="78" name="Rectangle: Rounded Corners 77">
                <a:extLst>
                  <a:ext uri="{FF2B5EF4-FFF2-40B4-BE49-F238E27FC236}">
                    <a16:creationId xmlns:a16="http://schemas.microsoft.com/office/drawing/2014/main" id="{40F3D908-EE1E-6ED6-49BD-DAEF7F7FD33E}"/>
                  </a:ext>
                </a:extLst>
              </p:cNvPr>
              <p:cNvSpPr/>
              <p:nvPr/>
            </p:nvSpPr>
            <p:spPr>
              <a:xfrm>
                <a:off x="3865152" y="2282051"/>
                <a:ext cx="613207" cy="4323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54A2BAC-5B4F-30D0-9275-5A0C85A94A1F}"/>
                  </a:ext>
                </a:extLst>
              </p:cNvPr>
              <p:cNvSpPr txBox="1"/>
              <p:nvPr/>
            </p:nvSpPr>
            <p:spPr>
              <a:xfrm>
                <a:off x="3852347" y="2262795"/>
                <a:ext cx="637995" cy="461665"/>
              </a:xfrm>
              <a:prstGeom prst="rect">
                <a:avLst/>
              </a:prstGeom>
              <a:noFill/>
            </p:spPr>
            <p:txBody>
              <a:bodyPr wrap="none" rtlCol="0">
                <a:spAutoFit/>
              </a:bodyPr>
              <a:lstStyle/>
              <a:p>
                <a:pPr algn="ctr"/>
                <a:r>
                  <a:rPr lang="en-US" sz="1200" b="1" dirty="0"/>
                  <a:t>EDGE</a:t>
                </a:r>
              </a:p>
              <a:p>
                <a:pPr algn="ctr"/>
                <a:r>
                  <a:rPr lang="en-US" sz="1200" b="1" dirty="0"/>
                  <a:t>System</a:t>
                </a:r>
              </a:p>
            </p:txBody>
          </p:sp>
        </p:grpSp>
        <p:grpSp>
          <p:nvGrpSpPr>
            <p:cNvPr id="83" name="Group 82">
              <a:extLst>
                <a:ext uri="{FF2B5EF4-FFF2-40B4-BE49-F238E27FC236}">
                  <a16:creationId xmlns:a16="http://schemas.microsoft.com/office/drawing/2014/main" id="{ECE4D2B2-2E89-17D1-65F0-77E7401EBE5D}"/>
                </a:ext>
              </a:extLst>
            </p:cNvPr>
            <p:cNvGrpSpPr/>
            <p:nvPr/>
          </p:nvGrpSpPr>
          <p:grpSpPr>
            <a:xfrm>
              <a:off x="5353353" y="2440293"/>
              <a:ext cx="792333" cy="276999"/>
              <a:chOff x="5298072" y="2491684"/>
              <a:chExt cx="792333" cy="276999"/>
            </a:xfrm>
          </p:grpSpPr>
          <p:sp>
            <p:nvSpPr>
              <p:cNvPr id="81" name="Rectangle: Rounded Corners 80">
                <a:extLst>
                  <a:ext uri="{FF2B5EF4-FFF2-40B4-BE49-F238E27FC236}">
                    <a16:creationId xmlns:a16="http://schemas.microsoft.com/office/drawing/2014/main" id="{B52C940A-44D0-00AD-0A1E-0B539335A97F}"/>
                  </a:ext>
                </a:extLst>
              </p:cNvPr>
              <p:cNvSpPr/>
              <p:nvPr/>
            </p:nvSpPr>
            <p:spPr>
              <a:xfrm>
                <a:off x="5310029" y="2506036"/>
                <a:ext cx="770216" cy="25157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E3AE0726-E8D7-1B50-8FF8-88E8987A59AB}"/>
                  </a:ext>
                </a:extLst>
              </p:cNvPr>
              <p:cNvSpPr txBox="1"/>
              <p:nvPr/>
            </p:nvSpPr>
            <p:spPr>
              <a:xfrm>
                <a:off x="5298072" y="2491684"/>
                <a:ext cx="792333" cy="276999"/>
              </a:xfrm>
              <a:prstGeom prst="rect">
                <a:avLst/>
              </a:prstGeom>
              <a:noFill/>
            </p:spPr>
            <p:txBody>
              <a:bodyPr wrap="none" rtlCol="0">
                <a:spAutoFit/>
              </a:bodyPr>
              <a:lstStyle/>
              <a:p>
                <a:pPr algn="ctr"/>
                <a:r>
                  <a:rPr lang="en-US" sz="1200" b="1" dirty="0"/>
                  <a:t>24/7 ROC</a:t>
                </a:r>
              </a:p>
            </p:txBody>
          </p:sp>
        </p:grpSp>
        <p:cxnSp>
          <p:nvCxnSpPr>
            <p:cNvPr id="86" name="Straight Arrow Connector 85">
              <a:extLst>
                <a:ext uri="{FF2B5EF4-FFF2-40B4-BE49-F238E27FC236}">
                  <a16:creationId xmlns:a16="http://schemas.microsoft.com/office/drawing/2014/main" id="{B69F9E96-F1EC-5E2E-1DCB-B798B48FDF2A}"/>
                </a:ext>
              </a:extLst>
            </p:cNvPr>
            <p:cNvCxnSpPr/>
            <p:nvPr/>
          </p:nvCxnSpPr>
          <p:spPr>
            <a:xfrm>
              <a:off x="4621945" y="2585728"/>
              <a:ext cx="731520" cy="0"/>
            </a:xfrm>
            <a:prstGeom prst="straightConnector1">
              <a:avLst/>
            </a:prstGeom>
            <a:ln w="38100">
              <a:solidFill>
                <a:srgbClr val="172C5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82CEF25-DE7D-A500-D069-262AD3DE0F37}"/>
                </a:ext>
              </a:extLst>
            </p:cNvPr>
            <p:cNvCxnSpPr>
              <a:cxnSpLocks/>
            </p:cNvCxnSpPr>
            <p:nvPr/>
          </p:nvCxnSpPr>
          <p:spPr>
            <a:xfrm>
              <a:off x="4988560" y="2585728"/>
              <a:ext cx="0" cy="457192"/>
            </a:xfrm>
            <a:prstGeom prst="straightConnector1">
              <a:avLst/>
            </a:prstGeom>
            <a:ln w="38100">
              <a:solidFill>
                <a:srgbClr val="172C51"/>
              </a:solidFill>
              <a:tailEnd type="triangle"/>
            </a:ln>
          </p:spPr>
          <p:style>
            <a:lnRef idx="1">
              <a:schemeClr val="accent1"/>
            </a:lnRef>
            <a:fillRef idx="0">
              <a:schemeClr val="accent1"/>
            </a:fillRef>
            <a:effectRef idx="0">
              <a:schemeClr val="accent1"/>
            </a:effectRef>
            <a:fontRef idx="minor">
              <a:schemeClr val="tx1"/>
            </a:fontRef>
          </p:style>
        </p:cxnSp>
      </p:grpSp>
      <p:pic>
        <p:nvPicPr>
          <p:cNvPr id="98" name="Graphic 97" descr="Call center with solid fill">
            <a:extLst>
              <a:ext uri="{FF2B5EF4-FFF2-40B4-BE49-F238E27FC236}">
                <a16:creationId xmlns:a16="http://schemas.microsoft.com/office/drawing/2014/main" id="{69C32155-F007-336D-DA5D-550921DBED9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22448" y="2196132"/>
            <a:ext cx="462750" cy="462750"/>
          </a:xfrm>
          <a:prstGeom prst="rect">
            <a:avLst/>
          </a:prstGeom>
        </p:spPr>
      </p:pic>
      <p:grpSp>
        <p:nvGrpSpPr>
          <p:cNvPr id="53" name="Group 52">
            <a:extLst>
              <a:ext uri="{FF2B5EF4-FFF2-40B4-BE49-F238E27FC236}">
                <a16:creationId xmlns:a16="http://schemas.microsoft.com/office/drawing/2014/main" id="{4E918FEB-603D-1F4A-D0F8-E3B2DBB9B1D1}"/>
              </a:ext>
            </a:extLst>
          </p:cNvPr>
          <p:cNvGrpSpPr/>
          <p:nvPr/>
        </p:nvGrpSpPr>
        <p:grpSpPr>
          <a:xfrm>
            <a:off x="11127177" y="2596072"/>
            <a:ext cx="908052" cy="284744"/>
            <a:chOff x="9602990" y="2430663"/>
            <a:chExt cx="1606036" cy="284744"/>
          </a:xfrm>
        </p:grpSpPr>
        <p:sp>
          <p:nvSpPr>
            <p:cNvPr id="54" name="Rectangle: Rounded Corners 53">
              <a:extLst>
                <a:ext uri="{FF2B5EF4-FFF2-40B4-BE49-F238E27FC236}">
                  <a16:creationId xmlns:a16="http://schemas.microsoft.com/office/drawing/2014/main" id="{93A20382-AF27-10BD-4E5D-056329ABB954}"/>
                </a:ext>
              </a:extLst>
            </p:cNvPr>
            <p:cNvSpPr/>
            <p:nvPr/>
          </p:nvSpPr>
          <p:spPr>
            <a:xfrm>
              <a:off x="9602990" y="2430663"/>
              <a:ext cx="1606036" cy="28375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21BF8FD-0C2F-6C4E-B03C-2BC751284EFC}"/>
                </a:ext>
              </a:extLst>
            </p:cNvPr>
            <p:cNvSpPr txBox="1"/>
            <p:nvPr/>
          </p:nvSpPr>
          <p:spPr>
            <a:xfrm>
              <a:off x="9921366" y="2438408"/>
              <a:ext cx="949299" cy="276999"/>
            </a:xfrm>
            <a:prstGeom prst="rect">
              <a:avLst/>
            </a:prstGeom>
            <a:noFill/>
          </p:spPr>
          <p:txBody>
            <a:bodyPr wrap="none" rtlCol="0">
              <a:spAutoFit/>
            </a:bodyPr>
            <a:lstStyle/>
            <a:p>
              <a:pPr algn="ctr"/>
              <a:r>
                <a:rPr lang="en-US" sz="1200" b="1" dirty="0"/>
                <a:t>On Demand</a:t>
              </a:r>
            </a:p>
          </p:txBody>
        </p:sp>
      </p:grpSp>
      <p:sp>
        <p:nvSpPr>
          <p:cNvPr id="58" name="Freeform: Shape 57">
            <a:extLst>
              <a:ext uri="{FF2B5EF4-FFF2-40B4-BE49-F238E27FC236}">
                <a16:creationId xmlns:a16="http://schemas.microsoft.com/office/drawing/2014/main" id="{2B9A18BE-3591-6966-0A13-78168BC18219}"/>
              </a:ext>
            </a:extLst>
          </p:cNvPr>
          <p:cNvSpPr/>
          <p:nvPr/>
        </p:nvSpPr>
        <p:spPr>
          <a:xfrm>
            <a:off x="9536430" y="2956559"/>
            <a:ext cx="567690" cy="387989"/>
          </a:xfrm>
          <a:custGeom>
            <a:avLst/>
            <a:gdLst>
              <a:gd name="connsiteX0" fmla="*/ 0 w 567690"/>
              <a:gd name="connsiteY0" fmla="*/ 369570 h 369570"/>
              <a:gd name="connsiteX1" fmla="*/ 388620 w 567690"/>
              <a:gd name="connsiteY1" fmla="*/ 163830 h 369570"/>
              <a:gd name="connsiteX2" fmla="*/ 567690 w 567690"/>
              <a:gd name="connsiteY2" fmla="*/ 0 h 369570"/>
              <a:gd name="connsiteX0" fmla="*/ 0 w 567690"/>
              <a:gd name="connsiteY0" fmla="*/ 369570 h 369570"/>
              <a:gd name="connsiteX1" fmla="*/ 369570 w 567690"/>
              <a:gd name="connsiteY1" fmla="*/ 232410 h 369570"/>
              <a:gd name="connsiteX2" fmla="*/ 567690 w 567690"/>
              <a:gd name="connsiteY2" fmla="*/ 0 h 369570"/>
              <a:gd name="connsiteX0" fmla="*/ 0 w 567690"/>
              <a:gd name="connsiteY0" fmla="*/ 369570 h 369570"/>
              <a:gd name="connsiteX1" fmla="*/ 369570 w 567690"/>
              <a:gd name="connsiteY1" fmla="*/ 232410 h 369570"/>
              <a:gd name="connsiteX2" fmla="*/ 567690 w 567690"/>
              <a:gd name="connsiteY2" fmla="*/ 0 h 369570"/>
            </a:gdLst>
            <a:ahLst/>
            <a:cxnLst>
              <a:cxn ang="0">
                <a:pos x="connsiteX0" y="connsiteY0"/>
              </a:cxn>
              <a:cxn ang="0">
                <a:pos x="connsiteX1" y="connsiteY1"/>
              </a:cxn>
              <a:cxn ang="0">
                <a:pos x="connsiteX2" y="connsiteY2"/>
              </a:cxn>
            </a:cxnLst>
            <a:rect l="l" t="t" r="r" b="b"/>
            <a:pathLst>
              <a:path w="567690" h="369570">
                <a:moveTo>
                  <a:pt x="0" y="369570"/>
                </a:moveTo>
                <a:cubicBezTo>
                  <a:pt x="173672" y="339407"/>
                  <a:pt x="274955" y="294005"/>
                  <a:pt x="369570" y="232410"/>
                </a:cubicBezTo>
                <a:cubicBezTo>
                  <a:pt x="464185" y="170815"/>
                  <a:pt x="525462" y="51117"/>
                  <a:pt x="567690" y="0"/>
                </a:cubicBezTo>
              </a:path>
            </a:pathLst>
          </a:custGeom>
          <a:noFill/>
          <a:ln w="38100">
            <a:solidFill>
              <a:srgbClr val="F2F2F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BBD8E6B6-5CC5-743C-77CD-B9C42C820E36}"/>
              </a:ext>
            </a:extLst>
          </p:cNvPr>
          <p:cNvSpPr/>
          <p:nvPr/>
        </p:nvSpPr>
        <p:spPr>
          <a:xfrm>
            <a:off x="10988215" y="2907105"/>
            <a:ext cx="449580" cy="433395"/>
          </a:xfrm>
          <a:custGeom>
            <a:avLst/>
            <a:gdLst>
              <a:gd name="connsiteX0" fmla="*/ 0 w 449580"/>
              <a:gd name="connsiteY0" fmla="*/ 411480 h 411480"/>
              <a:gd name="connsiteX1" fmla="*/ 316230 w 449580"/>
              <a:gd name="connsiteY1" fmla="*/ 228600 h 411480"/>
              <a:gd name="connsiteX2" fmla="*/ 449580 w 449580"/>
              <a:gd name="connsiteY2" fmla="*/ 0 h 411480"/>
            </a:gdLst>
            <a:ahLst/>
            <a:cxnLst>
              <a:cxn ang="0">
                <a:pos x="connsiteX0" y="connsiteY0"/>
              </a:cxn>
              <a:cxn ang="0">
                <a:pos x="connsiteX1" y="connsiteY1"/>
              </a:cxn>
              <a:cxn ang="0">
                <a:pos x="connsiteX2" y="connsiteY2"/>
              </a:cxn>
            </a:cxnLst>
            <a:rect l="l" t="t" r="r" b="b"/>
            <a:pathLst>
              <a:path w="449580" h="411480">
                <a:moveTo>
                  <a:pt x="0" y="411480"/>
                </a:moveTo>
                <a:cubicBezTo>
                  <a:pt x="120650" y="354330"/>
                  <a:pt x="241300" y="297180"/>
                  <a:pt x="316230" y="228600"/>
                </a:cubicBezTo>
                <a:cubicBezTo>
                  <a:pt x="391160" y="160020"/>
                  <a:pt x="420370" y="80010"/>
                  <a:pt x="449580" y="0"/>
                </a:cubicBezTo>
              </a:path>
            </a:pathLst>
          </a:custGeom>
          <a:noFill/>
          <a:ln w="38100">
            <a:solidFill>
              <a:srgbClr val="F2F2F2"/>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0C462D91-018E-8698-9DDB-74083459E2A6}"/>
              </a:ext>
            </a:extLst>
          </p:cNvPr>
          <p:cNvSpPr/>
          <p:nvPr/>
        </p:nvSpPr>
        <p:spPr>
          <a:xfrm rot="5400000">
            <a:off x="5297330" y="-1987792"/>
            <a:ext cx="1673423" cy="12292891"/>
          </a:xfrm>
          <a:custGeom>
            <a:avLst/>
            <a:gdLst>
              <a:gd name="connsiteX0" fmla="*/ 0 w 2166098"/>
              <a:gd name="connsiteY0" fmla="*/ 12871937 h 12871937"/>
              <a:gd name="connsiteX1" fmla="*/ 1 w 2166098"/>
              <a:gd name="connsiteY1" fmla="*/ 0 h 12871937"/>
              <a:gd name="connsiteX2" fmla="*/ 791309 w 2166098"/>
              <a:gd name="connsiteY2" fmla="*/ 0 h 12871937"/>
              <a:gd name="connsiteX3" fmla="*/ 791308 w 2166098"/>
              <a:gd name="connsiteY3" fmla="*/ 9904688 h 12871937"/>
              <a:gd name="connsiteX4" fmla="*/ 825191 w 2166098"/>
              <a:gd name="connsiteY4" fmla="*/ 9884104 h 12871937"/>
              <a:gd name="connsiteX5" fmla="*/ 1570800 w 2166098"/>
              <a:gd name="connsiteY5" fmla="*/ 9695309 h 12871937"/>
              <a:gd name="connsiteX6" fmla="*/ 1626214 w 2166098"/>
              <a:gd name="connsiteY6" fmla="*/ 9695309 h 12871937"/>
              <a:gd name="connsiteX7" fmla="*/ 1626214 w 2166098"/>
              <a:gd name="connsiteY7" fmla="*/ 9425367 h 12871937"/>
              <a:gd name="connsiteX8" fmla="*/ 2166098 w 2166098"/>
              <a:gd name="connsiteY8" fmla="*/ 10086077 h 12871937"/>
              <a:gd name="connsiteX9" fmla="*/ 1626214 w 2166098"/>
              <a:gd name="connsiteY9" fmla="*/ 10746788 h 12871937"/>
              <a:gd name="connsiteX10" fmla="*/ 1626214 w 2166098"/>
              <a:gd name="connsiteY10" fmla="*/ 10476846 h 12871937"/>
              <a:gd name="connsiteX11" fmla="*/ 1570800 w 2166098"/>
              <a:gd name="connsiteY11" fmla="*/ 10476846 h 12871937"/>
              <a:gd name="connsiteX12" fmla="*/ 792138 w 2166098"/>
              <a:gd name="connsiteY12" fmla="*/ 11179522 h 12871937"/>
              <a:gd name="connsiteX13" fmla="*/ 791308 w 2166098"/>
              <a:gd name="connsiteY13" fmla="*/ 11195949 h 12871937"/>
              <a:gd name="connsiteX14" fmla="*/ 791308 w 2166098"/>
              <a:gd name="connsiteY14" fmla="*/ 12871937 h 128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6098" h="12871937">
                <a:moveTo>
                  <a:pt x="0" y="12871937"/>
                </a:moveTo>
                <a:lnTo>
                  <a:pt x="1" y="0"/>
                </a:lnTo>
                <a:lnTo>
                  <a:pt x="791309" y="0"/>
                </a:lnTo>
                <a:lnTo>
                  <a:pt x="791308" y="9904688"/>
                </a:lnTo>
                <a:lnTo>
                  <a:pt x="825191" y="9884104"/>
                </a:lnTo>
                <a:cubicBezTo>
                  <a:pt x="1046833" y="9763701"/>
                  <a:pt x="1300830" y="9695309"/>
                  <a:pt x="1570800" y="9695309"/>
                </a:cubicBezTo>
                <a:lnTo>
                  <a:pt x="1626214" y="9695309"/>
                </a:lnTo>
                <a:lnTo>
                  <a:pt x="1626214" y="9425367"/>
                </a:lnTo>
                <a:lnTo>
                  <a:pt x="2166098" y="10086077"/>
                </a:lnTo>
                <a:lnTo>
                  <a:pt x="1626214" y="10746788"/>
                </a:lnTo>
                <a:lnTo>
                  <a:pt x="1626214" y="10476846"/>
                </a:lnTo>
                <a:lnTo>
                  <a:pt x="1570800" y="10476846"/>
                </a:lnTo>
                <a:cubicBezTo>
                  <a:pt x="1165542" y="10476846"/>
                  <a:pt x="832220" y="10784839"/>
                  <a:pt x="792138" y="11179522"/>
                </a:cubicBezTo>
                <a:lnTo>
                  <a:pt x="791308" y="11195949"/>
                </a:lnTo>
                <a:lnTo>
                  <a:pt x="791308" y="12871937"/>
                </a:lnTo>
                <a:close/>
              </a:path>
            </a:pathLst>
          </a:custGeom>
          <a:gradFill>
            <a:gsLst>
              <a:gs pos="35000">
                <a:srgbClr val="FAFAFA"/>
              </a:gs>
              <a:gs pos="0">
                <a:srgbClr val="B7B3B3"/>
              </a:gs>
              <a:gs pos="100000">
                <a:srgbClr val="527DDC"/>
              </a:gs>
            </a:gsLst>
            <a:lin ang="16200000" scaled="0"/>
          </a:gradFill>
          <a:ln w="3175">
            <a:solidFill>
              <a:schemeClr val="accent1">
                <a:shade val="15000"/>
              </a:schemeClr>
            </a:solidFill>
          </a:ln>
          <a:effectLst>
            <a:outerShdw blurRad="127000" dist="127000" dir="2700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8" name="TextBox 7">
            <a:extLst>
              <a:ext uri="{FF2B5EF4-FFF2-40B4-BE49-F238E27FC236}">
                <a16:creationId xmlns:a16="http://schemas.microsoft.com/office/drawing/2014/main" id="{35E9CFE9-90A9-DE1D-9CB9-30C68F4D93DA}"/>
              </a:ext>
            </a:extLst>
          </p:cNvPr>
          <p:cNvSpPr txBox="1"/>
          <p:nvPr/>
        </p:nvSpPr>
        <p:spPr>
          <a:xfrm>
            <a:off x="586316" y="3340501"/>
            <a:ext cx="1201098" cy="584775"/>
          </a:xfrm>
          <a:prstGeom prst="rect">
            <a:avLst/>
          </a:prstGeom>
          <a:noFill/>
        </p:spPr>
        <p:txBody>
          <a:bodyPr wrap="none" rtlCol="0">
            <a:spAutoFit/>
          </a:bodyPr>
          <a:lstStyle/>
          <a:p>
            <a:pPr algn="ctr"/>
            <a:r>
              <a:rPr lang="en-US" sz="1600" b="1" dirty="0"/>
              <a:t>Traditional</a:t>
            </a:r>
          </a:p>
          <a:p>
            <a:pPr algn="ctr"/>
            <a:r>
              <a:rPr lang="en-US" sz="1600" b="1" dirty="0"/>
              <a:t>Mudlogging</a:t>
            </a:r>
          </a:p>
        </p:txBody>
      </p:sp>
      <p:sp>
        <p:nvSpPr>
          <p:cNvPr id="16" name="TextBox 15">
            <a:extLst>
              <a:ext uri="{FF2B5EF4-FFF2-40B4-BE49-F238E27FC236}">
                <a16:creationId xmlns:a16="http://schemas.microsoft.com/office/drawing/2014/main" id="{FF9F0794-B8F4-08AC-AA6A-219C4B4F935D}"/>
              </a:ext>
            </a:extLst>
          </p:cNvPr>
          <p:cNvSpPr txBox="1"/>
          <p:nvPr/>
        </p:nvSpPr>
        <p:spPr>
          <a:xfrm>
            <a:off x="8632867" y="3451070"/>
            <a:ext cx="1624227" cy="338554"/>
          </a:xfrm>
          <a:prstGeom prst="rect">
            <a:avLst/>
          </a:prstGeom>
          <a:noFill/>
        </p:spPr>
        <p:txBody>
          <a:bodyPr wrap="none" rtlCol="0">
            <a:spAutoFit/>
          </a:bodyPr>
          <a:lstStyle/>
          <a:p>
            <a:pPr algn="ctr"/>
            <a:r>
              <a:rPr lang="en-US" sz="1600" b="1" dirty="0"/>
              <a:t>Remote Features</a:t>
            </a:r>
          </a:p>
        </p:txBody>
      </p:sp>
      <p:sp>
        <p:nvSpPr>
          <p:cNvPr id="18" name="TextBox 17">
            <a:extLst>
              <a:ext uri="{FF2B5EF4-FFF2-40B4-BE49-F238E27FC236}">
                <a16:creationId xmlns:a16="http://schemas.microsoft.com/office/drawing/2014/main" id="{096180B5-AD71-BE97-9032-978DFE886214}"/>
              </a:ext>
            </a:extLst>
          </p:cNvPr>
          <p:cNvSpPr txBox="1"/>
          <p:nvPr/>
        </p:nvSpPr>
        <p:spPr>
          <a:xfrm>
            <a:off x="4622870" y="3451070"/>
            <a:ext cx="2013180" cy="338554"/>
          </a:xfrm>
          <a:prstGeom prst="rect">
            <a:avLst/>
          </a:prstGeom>
          <a:noFill/>
        </p:spPr>
        <p:txBody>
          <a:bodyPr wrap="none" rtlCol="0">
            <a:spAutoFit/>
          </a:bodyPr>
          <a:lstStyle/>
          <a:p>
            <a:pPr algn="ctr"/>
            <a:r>
              <a:rPr lang="en-US" sz="1600" b="1" dirty="0"/>
              <a:t>EDGE Remote Service</a:t>
            </a:r>
          </a:p>
        </p:txBody>
      </p:sp>
      <p:pic>
        <p:nvPicPr>
          <p:cNvPr id="42" name="Picture 41" descr="Logo&#10;&#10;Description automatically generated">
            <a:extLst>
              <a:ext uri="{FF2B5EF4-FFF2-40B4-BE49-F238E27FC236}">
                <a16:creationId xmlns:a16="http://schemas.microsoft.com/office/drawing/2014/main" id="{ED68EA7F-6783-3E9A-39C9-3C16F8B540BE}"/>
              </a:ext>
            </a:extLst>
          </p:cNvPr>
          <p:cNvPicPr>
            <a:picLocks noChangeAspect="1"/>
          </p:cNvPicPr>
          <p:nvPr/>
        </p:nvPicPr>
        <p:blipFill rotWithShape="1">
          <a:blip r:embed="rId21">
            <a:extLst>
              <a:ext uri="{28A0092B-C50C-407E-A947-70E740481C1C}">
                <a14:useLocalDpi xmlns:a14="http://schemas.microsoft.com/office/drawing/2010/main" val="0"/>
              </a:ext>
            </a:extLst>
          </a:blip>
          <a:srcRect r="65836"/>
          <a:stretch/>
        </p:blipFill>
        <p:spPr>
          <a:xfrm>
            <a:off x="4458530" y="3519517"/>
            <a:ext cx="182022" cy="179212"/>
          </a:xfrm>
          <a:prstGeom prst="rect">
            <a:avLst/>
          </a:prstGeom>
        </p:spPr>
      </p:pic>
      <p:grpSp>
        <p:nvGrpSpPr>
          <p:cNvPr id="96" name="Group 95">
            <a:extLst>
              <a:ext uri="{FF2B5EF4-FFF2-40B4-BE49-F238E27FC236}">
                <a16:creationId xmlns:a16="http://schemas.microsoft.com/office/drawing/2014/main" id="{75CA2B40-55EF-D33F-94CC-567756D2A910}"/>
              </a:ext>
            </a:extLst>
          </p:cNvPr>
          <p:cNvGrpSpPr/>
          <p:nvPr/>
        </p:nvGrpSpPr>
        <p:grpSpPr>
          <a:xfrm>
            <a:off x="6722552" y="3416244"/>
            <a:ext cx="1034547" cy="420624"/>
            <a:chOff x="6539672" y="3242619"/>
            <a:chExt cx="1034547" cy="420624"/>
          </a:xfrm>
        </p:grpSpPr>
        <p:sp>
          <p:nvSpPr>
            <p:cNvPr id="92" name="Half Frame 91">
              <a:extLst>
                <a:ext uri="{FF2B5EF4-FFF2-40B4-BE49-F238E27FC236}">
                  <a16:creationId xmlns:a16="http://schemas.microsoft.com/office/drawing/2014/main" id="{750F4191-31CD-F352-6403-83C64A44D56B}"/>
                </a:ext>
              </a:extLst>
            </p:cNvPr>
            <p:cNvSpPr/>
            <p:nvPr/>
          </p:nvSpPr>
          <p:spPr>
            <a:xfrm rot="8099793">
              <a:off x="6539672" y="3242619"/>
              <a:ext cx="420624" cy="420624"/>
            </a:xfrm>
            <a:prstGeom prst="halfFram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 name="Half Frame 92">
              <a:extLst>
                <a:ext uri="{FF2B5EF4-FFF2-40B4-BE49-F238E27FC236}">
                  <a16:creationId xmlns:a16="http://schemas.microsoft.com/office/drawing/2014/main" id="{9343FBC7-2E4B-2DF7-A2EA-4819EEF9888E}"/>
                </a:ext>
              </a:extLst>
            </p:cNvPr>
            <p:cNvSpPr/>
            <p:nvPr/>
          </p:nvSpPr>
          <p:spPr>
            <a:xfrm rot="8099793">
              <a:off x="6846634" y="3242619"/>
              <a:ext cx="420624" cy="420624"/>
            </a:xfrm>
            <a:prstGeom prst="halfFram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Half Frame 93">
              <a:extLst>
                <a:ext uri="{FF2B5EF4-FFF2-40B4-BE49-F238E27FC236}">
                  <a16:creationId xmlns:a16="http://schemas.microsoft.com/office/drawing/2014/main" id="{7ACF130B-03BA-9541-F7B3-7A8572D9C65F}"/>
                </a:ext>
              </a:extLst>
            </p:cNvPr>
            <p:cNvSpPr/>
            <p:nvPr/>
          </p:nvSpPr>
          <p:spPr>
            <a:xfrm rot="8099793">
              <a:off x="7153595" y="3242619"/>
              <a:ext cx="420624" cy="420624"/>
            </a:xfrm>
            <a:prstGeom prst="halfFram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0" name="Slide Number Placeholder 14">
            <a:extLst>
              <a:ext uri="{FF2B5EF4-FFF2-40B4-BE49-F238E27FC236}">
                <a16:creationId xmlns:a16="http://schemas.microsoft.com/office/drawing/2014/main" id="{4BFA83F2-6924-23A9-DA6C-DF2927CEE2EC}"/>
              </a:ext>
            </a:extLst>
          </p:cNvPr>
          <p:cNvSpPr txBox="1">
            <a:spLocks/>
          </p:cNvSpPr>
          <p:nvPr/>
        </p:nvSpPr>
        <p:spPr>
          <a:xfrm>
            <a:off x="441960" y="6216970"/>
            <a:ext cx="39624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3DC9A3-D8C9-4114-A34A-A59522CA600E}" type="slidenum">
              <a:rPr lang="en-US" sz="1400" smtClean="0">
                <a:solidFill>
                  <a:schemeClr val="accent1">
                    <a:lumMod val="60000"/>
                    <a:lumOff val="40000"/>
                  </a:schemeClr>
                </a:solidFill>
              </a:rPr>
              <a:pPr/>
              <a:t>11</a:t>
            </a:fld>
            <a:endParaRPr lang="en-US" sz="1400" dirty="0">
              <a:solidFill>
                <a:schemeClr val="accent1">
                  <a:lumMod val="60000"/>
                  <a:lumOff val="40000"/>
                </a:schemeClr>
              </a:solidFill>
            </a:endParaRPr>
          </a:p>
        </p:txBody>
      </p:sp>
      <p:pic>
        <p:nvPicPr>
          <p:cNvPr id="15" name="Picture 14" descr="A red and black squares&#10;&#10;AI-generated content may be incorrect.">
            <a:extLst>
              <a:ext uri="{FF2B5EF4-FFF2-40B4-BE49-F238E27FC236}">
                <a16:creationId xmlns:a16="http://schemas.microsoft.com/office/drawing/2014/main" id="{2044578D-64B5-F41D-83B0-E8045BB4F0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cxnSp>
        <p:nvCxnSpPr>
          <p:cNvPr id="30" name="Straight Arrow Connector 29">
            <a:extLst>
              <a:ext uri="{FF2B5EF4-FFF2-40B4-BE49-F238E27FC236}">
                <a16:creationId xmlns:a16="http://schemas.microsoft.com/office/drawing/2014/main" id="{553156A6-F07E-B068-2EB4-C51A0660E83E}"/>
              </a:ext>
            </a:extLst>
          </p:cNvPr>
          <p:cNvCxnSpPr>
            <a:cxnSpLocks/>
          </p:cNvCxnSpPr>
          <p:nvPr/>
        </p:nvCxnSpPr>
        <p:spPr>
          <a:xfrm>
            <a:off x="2336800" y="3698729"/>
            <a:ext cx="965200"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471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1764-A357-46C0-7E42-74B6B8240FAC}"/>
              </a:ext>
            </a:extLst>
          </p:cNvPr>
          <p:cNvSpPr>
            <a:spLocks noGrp="1"/>
          </p:cNvSpPr>
          <p:nvPr>
            <p:ph type="title"/>
          </p:nvPr>
        </p:nvSpPr>
        <p:spPr/>
        <p:txBody>
          <a:bodyPr/>
          <a:lstStyle/>
          <a:p>
            <a:r>
              <a:rPr lang="en-US" dirty="0"/>
              <a:t>One SOP on all Services</a:t>
            </a:r>
          </a:p>
        </p:txBody>
      </p:sp>
      <p:sp>
        <p:nvSpPr>
          <p:cNvPr id="3" name="Content Placeholder 2">
            <a:extLst>
              <a:ext uri="{FF2B5EF4-FFF2-40B4-BE49-F238E27FC236}">
                <a16:creationId xmlns:a16="http://schemas.microsoft.com/office/drawing/2014/main" id="{C7A29C9A-CA59-7D06-6B02-067735F1225C}"/>
              </a:ext>
            </a:extLst>
          </p:cNvPr>
          <p:cNvSpPr>
            <a:spLocks noGrp="1"/>
          </p:cNvSpPr>
          <p:nvPr>
            <p:ph idx="1"/>
          </p:nvPr>
        </p:nvSpPr>
        <p:spPr/>
        <p:txBody>
          <a:bodyPr>
            <a:normAutofit fontScale="92500" lnSpcReduction="10000"/>
          </a:bodyPr>
          <a:lstStyle/>
          <a:p>
            <a:r>
              <a:rPr lang="en-US" dirty="0"/>
              <a:t>In the US oil and gas basins over time have developed certain SOP’s for gas calibrating, recording ROP and importing data on the log.</a:t>
            </a:r>
          </a:p>
          <a:p>
            <a:r>
              <a:rPr lang="en-US" dirty="0"/>
              <a:t>This service, offering the same SOP in every basin, on every well and gives you the ability to use your data, calibrated exactly the same, ROP measured the same, gamma imported and found on the exact same area of the log, Show Reports, and Pics all in the same spot</a:t>
            </a:r>
          </a:p>
          <a:p>
            <a:r>
              <a:rPr lang="en-US" dirty="0"/>
              <a:t>We offer the ability to compare apples to apples, with our calibrations and scales annotated on the log, using the exact equipment, exact color codes, everywhere in the US.</a:t>
            </a:r>
          </a:p>
          <a:p>
            <a:r>
              <a:rPr lang="en-US" dirty="0"/>
              <a:t>Best Practice SOP’s for: Carbon Capture, Geothermal, High Pore Pressure, Air drilling , Wild Cats, Evaluations, </a:t>
            </a:r>
            <a:r>
              <a:rPr lang="en-US" dirty="0" err="1"/>
              <a:t>unconventionals</a:t>
            </a:r>
            <a:r>
              <a:rPr lang="en-US" dirty="0"/>
              <a:t> and </a:t>
            </a:r>
            <a:r>
              <a:rPr lang="en-US" dirty="0" err="1"/>
              <a:t>Conventionals</a:t>
            </a:r>
            <a:endParaRPr lang="en-US" dirty="0"/>
          </a:p>
          <a:p>
            <a:endParaRPr lang="en-US" dirty="0"/>
          </a:p>
        </p:txBody>
      </p:sp>
      <p:pic>
        <p:nvPicPr>
          <p:cNvPr id="4" name="Picture 3" descr="A red and black squares&#10;&#10;AI-generated content may be incorrect.">
            <a:extLst>
              <a:ext uri="{FF2B5EF4-FFF2-40B4-BE49-F238E27FC236}">
                <a16:creationId xmlns:a16="http://schemas.microsoft.com/office/drawing/2014/main" id="{6D95CE0B-73B2-4C72-305C-21B772EAC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272775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D980-E44E-5E8C-4955-B94E5869386E}"/>
              </a:ext>
            </a:extLst>
          </p:cNvPr>
          <p:cNvSpPr>
            <a:spLocks noGrp="1"/>
          </p:cNvSpPr>
          <p:nvPr>
            <p:ph type="title"/>
          </p:nvPr>
        </p:nvSpPr>
        <p:spPr/>
        <p:txBody>
          <a:bodyPr/>
          <a:lstStyle/>
          <a:p>
            <a:r>
              <a:rPr lang="en-US" dirty="0"/>
              <a:t>Nationwide Geology Coverage</a:t>
            </a:r>
          </a:p>
        </p:txBody>
      </p:sp>
      <p:sp>
        <p:nvSpPr>
          <p:cNvPr id="3" name="Content Placeholder 2">
            <a:extLst>
              <a:ext uri="{FF2B5EF4-FFF2-40B4-BE49-F238E27FC236}">
                <a16:creationId xmlns:a16="http://schemas.microsoft.com/office/drawing/2014/main" id="{D20673CF-69B3-4FBD-0ADE-9C14A48F8950}"/>
              </a:ext>
            </a:extLst>
          </p:cNvPr>
          <p:cNvSpPr>
            <a:spLocks noGrp="1"/>
          </p:cNvSpPr>
          <p:nvPr>
            <p:ph idx="1"/>
          </p:nvPr>
        </p:nvSpPr>
        <p:spPr/>
        <p:txBody>
          <a:bodyPr/>
          <a:lstStyle/>
          <a:p>
            <a:r>
              <a:rPr lang="en-US" dirty="0"/>
              <a:t>Having size has its advantages</a:t>
            </a:r>
          </a:p>
          <a:p>
            <a:r>
              <a:rPr lang="en-US" dirty="0"/>
              <a:t>We have experienced personnel that cover the entire United States. </a:t>
            </a:r>
          </a:p>
          <a:p>
            <a:r>
              <a:rPr lang="en-US" dirty="0"/>
              <a:t>No matter what type of rig you have or what drilling technique you are using to reach your target formation, we have the experienced hands that can be utilized to help you drill a faster, safer well.</a:t>
            </a:r>
          </a:p>
          <a:p>
            <a:endParaRPr lang="en-US" dirty="0"/>
          </a:p>
          <a:p>
            <a:endParaRPr lang="en-US" dirty="0"/>
          </a:p>
        </p:txBody>
      </p:sp>
      <p:pic>
        <p:nvPicPr>
          <p:cNvPr id="4" name="Picture 3" descr="A red and black squares&#10;&#10;AI-generated content may be incorrect.">
            <a:extLst>
              <a:ext uri="{FF2B5EF4-FFF2-40B4-BE49-F238E27FC236}">
                <a16:creationId xmlns:a16="http://schemas.microsoft.com/office/drawing/2014/main" id="{BC2A17BD-9CD6-F59A-FF79-1950AF461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026483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85D66EA7-EEF7-D118-5C9B-5B41E9AB1D43}"/>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34825" b="37310"/>
          <a:stretch/>
        </p:blipFill>
        <p:spPr>
          <a:xfrm>
            <a:off x="493999" y="2535110"/>
            <a:ext cx="12524706" cy="4052255"/>
          </a:xfrm>
          <a:prstGeom prst="rect">
            <a:avLst/>
          </a:prstGeom>
        </p:spPr>
      </p:pic>
      <p:pic>
        <p:nvPicPr>
          <p:cNvPr id="13" name="Picture 12" descr="Map&#10;&#10;Description automatically generated">
            <a:extLst>
              <a:ext uri="{FF2B5EF4-FFF2-40B4-BE49-F238E27FC236}">
                <a16:creationId xmlns:a16="http://schemas.microsoft.com/office/drawing/2014/main" id="{AACCA86C-9A02-298D-5E0F-272ADAAB768D}"/>
              </a:ext>
            </a:extLst>
          </p:cNvPr>
          <p:cNvPicPr>
            <a:picLocks noChangeAspect="1"/>
          </p:cNvPicPr>
          <p:nvPr/>
        </p:nvPicPr>
        <p:blipFill rotWithShape="1">
          <a:blip r:embed="rId3">
            <a:extLst>
              <a:ext uri="{28A0092B-C50C-407E-A947-70E740481C1C}">
                <a14:useLocalDpi xmlns:a14="http://schemas.microsoft.com/office/drawing/2010/main" val="0"/>
              </a:ext>
            </a:extLst>
          </a:blip>
          <a:srcRect t="2535" b="1281"/>
          <a:stretch/>
        </p:blipFill>
        <p:spPr>
          <a:xfrm>
            <a:off x="1416386" y="1143374"/>
            <a:ext cx="9351675" cy="5059531"/>
          </a:xfrm>
          <a:prstGeom prst="rect">
            <a:avLst/>
          </a:prstGeom>
          <a:ln w="12700">
            <a:solidFill>
              <a:schemeClr val="tx1"/>
            </a:solidFill>
          </a:ln>
        </p:spPr>
      </p:pic>
      <p:sp>
        <p:nvSpPr>
          <p:cNvPr id="14" name="TextBox 13">
            <a:extLst>
              <a:ext uri="{FF2B5EF4-FFF2-40B4-BE49-F238E27FC236}">
                <a16:creationId xmlns:a16="http://schemas.microsoft.com/office/drawing/2014/main" id="{4597D7C2-A246-DEDE-F5B9-2948BED49FFE}"/>
              </a:ext>
            </a:extLst>
          </p:cNvPr>
          <p:cNvSpPr txBox="1"/>
          <p:nvPr/>
        </p:nvSpPr>
        <p:spPr>
          <a:xfrm>
            <a:off x="0" y="143709"/>
            <a:ext cx="121793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2">
                    <a:lumMod val="60000"/>
                    <a:lumOff val="40000"/>
                  </a:schemeClr>
                </a:solidFill>
                <a:effectLst/>
                <a:uLnTx/>
                <a:uFillTx/>
                <a:latin typeface="Calibri" panose="020F0502020204030204"/>
                <a:ea typeface="+mn-ea"/>
                <a:cs typeface="+mn-cs"/>
              </a:rPr>
              <a:t>EDGE </a:t>
            </a:r>
            <a:r>
              <a:rPr lang="en-US" sz="4400" dirty="0">
                <a:solidFill>
                  <a:schemeClr val="tx2">
                    <a:lumMod val="60000"/>
                    <a:lumOff val="40000"/>
                  </a:schemeClr>
                </a:solidFill>
                <a:latin typeface="Calibri" panose="020F0502020204030204"/>
              </a:rPr>
              <a:t>Services</a:t>
            </a:r>
            <a:endParaRPr kumimoji="0" lang="en-US" sz="4400" b="0" i="0" u="none" strike="noStrike" kern="1200" cap="none" spc="0" normalizeH="0" baseline="0" noProof="0" dirty="0">
              <a:ln>
                <a:noFill/>
              </a:ln>
              <a:solidFill>
                <a:schemeClr val="tx2">
                  <a:lumMod val="60000"/>
                  <a:lumOff val="40000"/>
                </a:scheme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9DE1E9C-37F1-36DE-C378-1125D35C93CF}"/>
              </a:ext>
            </a:extLst>
          </p:cNvPr>
          <p:cNvSpPr/>
          <p:nvPr/>
        </p:nvSpPr>
        <p:spPr>
          <a:xfrm>
            <a:off x="10957560" y="6362615"/>
            <a:ext cx="1234440" cy="73836"/>
          </a:xfrm>
          <a:prstGeom prst="rect">
            <a:avLst/>
          </a:prstGeom>
          <a:solidFill>
            <a:srgbClr val="FF7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019996-0021-BE83-5753-4E76D847189F}"/>
              </a:ext>
            </a:extLst>
          </p:cNvPr>
          <p:cNvSpPr/>
          <p:nvPr/>
        </p:nvSpPr>
        <p:spPr>
          <a:xfrm>
            <a:off x="1411605" y="6362706"/>
            <a:ext cx="9418320" cy="73836"/>
          </a:xfrm>
          <a:prstGeom prst="rect">
            <a:avLst/>
          </a:prstGeom>
          <a:solidFill>
            <a:srgbClr val="5C7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3639638-F996-3568-9F3D-C6E1E583A6FC}"/>
              </a:ext>
            </a:extLst>
          </p:cNvPr>
          <p:cNvCxnSpPr/>
          <p:nvPr/>
        </p:nvCxnSpPr>
        <p:spPr>
          <a:xfrm>
            <a:off x="900430" y="6208769"/>
            <a:ext cx="0" cy="376181"/>
          </a:xfrm>
          <a:prstGeom prst="line">
            <a:avLst/>
          </a:prstGeom>
          <a:ln>
            <a:solidFill>
              <a:srgbClr val="FF7F2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1A39ED-94A7-F001-8560-6FE20C77AD0B}"/>
              </a:ext>
            </a:extLst>
          </p:cNvPr>
          <p:cNvSpPr txBox="1"/>
          <p:nvPr/>
        </p:nvSpPr>
        <p:spPr>
          <a:xfrm>
            <a:off x="4077098" y="4317440"/>
            <a:ext cx="806952" cy="477054"/>
          </a:xfrm>
          <a:prstGeom prst="rect">
            <a:avLst/>
          </a:prstGeom>
          <a:noFill/>
        </p:spPr>
        <p:txBody>
          <a:bodyPr wrap="none" rtlCol="0">
            <a:spAutoFit/>
          </a:bodyPr>
          <a:lstStyle/>
          <a:p>
            <a:r>
              <a:rPr lang="en-US" sz="1400" b="1" dirty="0"/>
              <a:t>Permian</a:t>
            </a:r>
          </a:p>
          <a:p>
            <a:endParaRPr lang="en-US" sz="1100" i="1" dirty="0"/>
          </a:p>
        </p:txBody>
      </p:sp>
      <p:sp>
        <p:nvSpPr>
          <p:cNvPr id="19" name="TextBox 18">
            <a:extLst>
              <a:ext uri="{FF2B5EF4-FFF2-40B4-BE49-F238E27FC236}">
                <a16:creationId xmlns:a16="http://schemas.microsoft.com/office/drawing/2014/main" id="{8EC6FF75-D80F-D887-D993-2D6F02444968}"/>
              </a:ext>
            </a:extLst>
          </p:cNvPr>
          <p:cNvSpPr txBox="1"/>
          <p:nvPr/>
        </p:nvSpPr>
        <p:spPr>
          <a:xfrm>
            <a:off x="4632005" y="3001103"/>
            <a:ext cx="798104" cy="477054"/>
          </a:xfrm>
          <a:prstGeom prst="rect">
            <a:avLst/>
          </a:prstGeom>
          <a:noFill/>
        </p:spPr>
        <p:txBody>
          <a:bodyPr wrap="none" rtlCol="0">
            <a:spAutoFit/>
          </a:bodyPr>
          <a:lstStyle/>
          <a:p>
            <a:r>
              <a:rPr lang="en-US" sz="1400" b="1" dirty="0"/>
              <a:t>DJ Basin</a:t>
            </a:r>
          </a:p>
          <a:p>
            <a:r>
              <a:rPr lang="en-US" sz="1100" i="1" dirty="0"/>
              <a:t> </a:t>
            </a:r>
          </a:p>
        </p:txBody>
      </p:sp>
      <p:sp>
        <p:nvSpPr>
          <p:cNvPr id="20" name="TextBox 19">
            <a:extLst>
              <a:ext uri="{FF2B5EF4-FFF2-40B4-BE49-F238E27FC236}">
                <a16:creationId xmlns:a16="http://schemas.microsoft.com/office/drawing/2014/main" id="{D5909DAA-6C74-B143-3EA9-043EE94B3456}"/>
              </a:ext>
            </a:extLst>
          </p:cNvPr>
          <p:cNvSpPr txBox="1"/>
          <p:nvPr/>
        </p:nvSpPr>
        <p:spPr>
          <a:xfrm>
            <a:off x="3063207" y="2519308"/>
            <a:ext cx="1178721" cy="477054"/>
          </a:xfrm>
          <a:prstGeom prst="rect">
            <a:avLst/>
          </a:prstGeom>
          <a:noFill/>
        </p:spPr>
        <p:txBody>
          <a:bodyPr wrap="none" rtlCol="0">
            <a:spAutoFit/>
          </a:bodyPr>
          <a:lstStyle/>
          <a:p>
            <a:pPr algn="r"/>
            <a:r>
              <a:rPr lang="en-US" sz="1400" b="1" dirty="0"/>
              <a:t>Powder River</a:t>
            </a:r>
          </a:p>
          <a:p>
            <a:pPr algn="r"/>
            <a:r>
              <a:rPr lang="en-US" sz="1100" i="1" dirty="0"/>
              <a:t> </a:t>
            </a:r>
          </a:p>
        </p:txBody>
      </p:sp>
      <p:sp>
        <p:nvSpPr>
          <p:cNvPr id="21" name="TextBox 20">
            <a:extLst>
              <a:ext uri="{FF2B5EF4-FFF2-40B4-BE49-F238E27FC236}">
                <a16:creationId xmlns:a16="http://schemas.microsoft.com/office/drawing/2014/main" id="{6627C2A7-55D0-635B-A62F-5AAC9F1FD9C7}"/>
              </a:ext>
            </a:extLst>
          </p:cNvPr>
          <p:cNvSpPr txBox="1"/>
          <p:nvPr/>
        </p:nvSpPr>
        <p:spPr>
          <a:xfrm>
            <a:off x="5418439" y="5305097"/>
            <a:ext cx="952184" cy="477054"/>
          </a:xfrm>
          <a:prstGeom prst="rect">
            <a:avLst/>
          </a:prstGeom>
          <a:noFill/>
        </p:spPr>
        <p:txBody>
          <a:bodyPr wrap="none" rtlCol="0">
            <a:spAutoFit/>
          </a:bodyPr>
          <a:lstStyle/>
          <a:p>
            <a:r>
              <a:rPr lang="en-US" sz="1400" b="1" dirty="0"/>
              <a:t>Eagle Ford</a:t>
            </a:r>
          </a:p>
          <a:p>
            <a:endParaRPr lang="en-US" sz="1100" i="1" dirty="0"/>
          </a:p>
        </p:txBody>
      </p:sp>
      <p:sp>
        <p:nvSpPr>
          <p:cNvPr id="22" name="TextBox 21">
            <a:extLst>
              <a:ext uri="{FF2B5EF4-FFF2-40B4-BE49-F238E27FC236}">
                <a16:creationId xmlns:a16="http://schemas.microsoft.com/office/drawing/2014/main" id="{A0F1A679-B2F3-2D0A-5C5D-21EF8C71B91A}"/>
              </a:ext>
            </a:extLst>
          </p:cNvPr>
          <p:cNvSpPr txBox="1"/>
          <p:nvPr/>
        </p:nvSpPr>
        <p:spPr>
          <a:xfrm>
            <a:off x="5698296" y="4472777"/>
            <a:ext cx="1033360" cy="477054"/>
          </a:xfrm>
          <a:prstGeom prst="rect">
            <a:avLst/>
          </a:prstGeom>
          <a:noFill/>
        </p:spPr>
        <p:txBody>
          <a:bodyPr wrap="none" rtlCol="0">
            <a:spAutoFit/>
          </a:bodyPr>
          <a:lstStyle/>
          <a:p>
            <a:r>
              <a:rPr lang="en-US" sz="1400" b="1" dirty="0"/>
              <a:t>Haynesville</a:t>
            </a:r>
          </a:p>
          <a:p>
            <a:r>
              <a:rPr lang="en-US" sz="1100" i="1" dirty="0"/>
              <a:t> </a:t>
            </a:r>
          </a:p>
        </p:txBody>
      </p:sp>
      <p:sp>
        <p:nvSpPr>
          <p:cNvPr id="23" name="TextBox 22">
            <a:extLst>
              <a:ext uri="{FF2B5EF4-FFF2-40B4-BE49-F238E27FC236}">
                <a16:creationId xmlns:a16="http://schemas.microsoft.com/office/drawing/2014/main" id="{6745ED80-FBF1-F3D5-B9AE-FA6D33361E0E}"/>
              </a:ext>
            </a:extLst>
          </p:cNvPr>
          <p:cNvSpPr txBox="1"/>
          <p:nvPr/>
        </p:nvSpPr>
        <p:spPr>
          <a:xfrm>
            <a:off x="4801298" y="3865707"/>
            <a:ext cx="1228734" cy="477054"/>
          </a:xfrm>
          <a:prstGeom prst="rect">
            <a:avLst/>
          </a:prstGeom>
          <a:noFill/>
        </p:spPr>
        <p:txBody>
          <a:bodyPr wrap="none" rtlCol="0">
            <a:spAutoFit/>
          </a:bodyPr>
          <a:lstStyle/>
          <a:p>
            <a:r>
              <a:rPr lang="en-US" sz="1400" b="1" dirty="0"/>
              <a:t>SCOOP/STACK</a:t>
            </a:r>
          </a:p>
          <a:p>
            <a:r>
              <a:rPr lang="en-US" sz="1100" i="1" dirty="0"/>
              <a:t> </a:t>
            </a:r>
          </a:p>
        </p:txBody>
      </p:sp>
      <p:sp>
        <p:nvSpPr>
          <p:cNvPr id="24" name="TextBox 23">
            <a:extLst>
              <a:ext uri="{FF2B5EF4-FFF2-40B4-BE49-F238E27FC236}">
                <a16:creationId xmlns:a16="http://schemas.microsoft.com/office/drawing/2014/main" id="{9591AA04-AEC9-64E9-61F0-5ED4FF4F2EC0}"/>
              </a:ext>
            </a:extLst>
          </p:cNvPr>
          <p:cNvSpPr txBox="1"/>
          <p:nvPr/>
        </p:nvSpPr>
        <p:spPr>
          <a:xfrm>
            <a:off x="829138" y="3841392"/>
            <a:ext cx="2101978" cy="923330"/>
          </a:xfrm>
          <a:prstGeom prst="rect">
            <a:avLst/>
          </a:prstGeom>
          <a:solidFill>
            <a:schemeClr val="bg1">
              <a:lumMod val="95000"/>
            </a:schemeClr>
          </a:solidFill>
          <a:ln>
            <a:solidFill>
              <a:schemeClr val="tx1"/>
            </a:solidFill>
          </a:ln>
        </p:spPr>
        <p:txBody>
          <a:bodyPr wrap="square" rtlCol="0">
            <a:spAutoFit/>
          </a:bodyPr>
          <a:lstStyle/>
          <a:p>
            <a:pPr algn="ctr"/>
            <a:r>
              <a:rPr lang="en-US" dirty="0">
                <a:solidFill>
                  <a:srgbClr val="FF0000"/>
                </a:solidFill>
              </a:rPr>
              <a:t>EDGE </a:t>
            </a:r>
            <a:r>
              <a:rPr lang="en-US" dirty="0"/>
              <a:t>services utilized in every major US basin</a:t>
            </a:r>
          </a:p>
        </p:txBody>
      </p:sp>
      <p:sp>
        <p:nvSpPr>
          <p:cNvPr id="25" name="Rectangle 24">
            <a:extLst>
              <a:ext uri="{FF2B5EF4-FFF2-40B4-BE49-F238E27FC236}">
                <a16:creationId xmlns:a16="http://schemas.microsoft.com/office/drawing/2014/main" id="{5CD7755C-718C-B00E-157F-966C255E99C0}"/>
              </a:ext>
            </a:extLst>
          </p:cNvPr>
          <p:cNvSpPr/>
          <p:nvPr/>
        </p:nvSpPr>
        <p:spPr>
          <a:xfrm>
            <a:off x="6336589" y="3736068"/>
            <a:ext cx="746906" cy="187829"/>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706AEF-EB3A-633C-2BD5-BF851EC96003}"/>
              </a:ext>
            </a:extLst>
          </p:cNvPr>
          <p:cNvSpPr/>
          <p:nvPr/>
        </p:nvSpPr>
        <p:spPr>
          <a:xfrm>
            <a:off x="7722312" y="2643723"/>
            <a:ext cx="412743" cy="187829"/>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E0C86E2-0827-CC58-4CBE-9B640314B457}"/>
              </a:ext>
            </a:extLst>
          </p:cNvPr>
          <p:cNvSpPr txBox="1"/>
          <p:nvPr/>
        </p:nvSpPr>
        <p:spPr>
          <a:xfrm>
            <a:off x="7150744" y="3170285"/>
            <a:ext cx="571568" cy="477054"/>
          </a:xfrm>
          <a:prstGeom prst="rect">
            <a:avLst/>
          </a:prstGeom>
          <a:noFill/>
        </p:spPr>
        <p:txBody>
          <a:bodyPr wrap="none" rtlCol="0">
            <a:spAutoFit/>
          </a:bodyPr>
          <a:lstStyle/>
          <a:p>
            <a:r>
              <a:rPr lang="en-US" sz="1400" b="1" dirty="0"/>
              <a:t>Utica</a:t>
            </a:r>
          </a:p>
          <a:p>
            <a:r>
              <a:rPr lang="en-US" sz="1100" i="1" dirty="0"/>
              <a:t> </a:t>
            </a:r>
          </a:p>
        </p:txBody>
      </p:sp>
      <p:sp>
        <p:nvSpPr>
          <p:cNvPr id="28" name="TextBox 27">
            <a:extLst>
              <a:ext uri="{FF2B5EF4-FFF2-40B4-BE49-F238E27FC236}">
                <a16:creationId xmlns:a16="http://schemas.microsoft.com/office/drawing/2014/main" id="{60D069EC-E4BB-2294-AE5C-3D7227640246}"/>
              </a:ext>
            </a:extLst>
          </p:cNvPr>
          <p:cNvSpPr txBox="1"/>
          <p:nvPr/>
        </p:nvSpPr>
        <p:spPr>
          <a:xfrm>
            <a:off x="7027037" y="3886083"/>
            <a:ext cx="914673" cy="477054"/>
          </a:xfrm>
          <a:prstGeom prst="rect">
            <a:avLst/>
          </a:prstGeom>
          <a:noFill/>
        </p:spPr>
        <p:txBody>
          <a:bodyPr wrap="none" rtlCol="0">
            <a:spAutoFit/>
          </a:bodyPr>
          <a:lstStyle/>
          <a:p>
            <a:pPr algn="r"/>
            <a:r>
              <a:rPr lang="en-US" sz="1400" b="1" dirty="0"/>
              <a:t>Marcellus</a:t>
            </a:r>
          </a:p>
          <a:p>
            <a:pPr algn="r"/>
            <a:r>
              <a:rPr lang="en-US" sz="1100" i="1" dirty="0"/>
              <a:t> </a:t>
            </a:r>
          </a:p>
        </p:txBody>
      </p:sp>
      <p:grpSp>
        <p:nvGrpSpPr>
          <p:cNvPr id="29" name="Group 28">
            <a:extLst>
              <a:ext uri="{FF2B5EF4-FFF2-40B4-BE49-F238E27FC236}">
                <a16:creationId xmlns:a16="http://schemas.microsoft.com/office/drawing/2014/main" id="{34D1054B-E6AF-E64C-C0EA-778CEC21007B}"/>
              </a:ext>
            </a:extLst>
          </p:cNvPr>
          <p:cNvGrpSpPr/>
          <p:nvPr/>
        </p:nvGrpSpPr>
        <p:grpSpPr>
          <a:xfrm>
            <a:off x="8033298" y="2821253"/>
            <a:ext cx="2691776" cy="3239703"/>
            <a:chOff x="8033298" y="2821253"/>
            <a:chExt cx="2691776" cy="3239703"/>
          </a:xfrm>
        </p:grpSpPr>
        <p:pic>
          <p:nvPicPr>
            <p:cNvPr id="30" name="Picture 29" descr="A picture containing text, clipart&#10;&#10;Description automatically generated">
              <a:extLst>
                <a:ext uri="{FF2B5EF4-FFF2-40B4-BE49-F238E27FC236}">
                  <a16:creationId xmlns:a16="http://schemas.microsoft.com/office/drawing/2014/main" id="{CE2731A6-88D6-6EC1-15AB-01C683BB229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05723" y="3848632"/>
              <a:ext cx="1032616" cy="290423"/>
            </a:xfrm>
            <a:prstGeom prst="rect">
              <a:avLst/>
            </a:prstGeom>
          </p:spPr>
        </p:pic>
        <p:pic>
          <p:nvPicPr>
            <p:cNvPr id="31" name="Picture 30" descr="Logo, icon&#10;&#10;Description automatically generated">
              <a:extLst>
                <a:ext uri="{FF2B5EF4-FFF2-40B4-BE49-F238E27FC236}">
                  <a16:creationId xmlns:a16="http://schemas.microsoft.com/office/drawing/2014/main" id="{C2ED857A-2C7C-4D1C-E748-F1AC79C1D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2917" y="4295539"/>
              <a:ext cx="806952" cy="346317"/>
            </a:xfrm>
            <a:prstGeom prst="rect">
              <a:avLst/>
            </a:prstGeom>
            <a:solidFill>
              <a:schemeClr val="bg1"/>
            </a:solidFill>
          </p:spPr>
        </p:pic>
        <p:pic>
          <p:nvPicPr>
            <p:cNvPr id="32" name="Picture 31" descr="Graphical user interface, icon&#10;&#10;Description automatically generated with medium confidence">
              <a:extLst>
                <a:ext uri="{FF2B5EF4-FFF2-40B4-BE49-F238E27FC236}">
                  <a16:creationId xmlns:a16="http://schemas.microsoft.com/office/drawing/2014/main" id="{7618FFE7-D147-A071-31D3-431EDD028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4697" y="3386775"/>
              <a:ext cx="513792" cy="572727"/>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C7CCF276-2776-BDB4-C26B-A187748974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6847" y="4131255"/>
              <a:ext cx="904047" cy="419737"/>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3A8C22A1-6053-2654-5EE0-0A207C98F9A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2027" y="3429000"/>
              <a:ext cx="766312" cy="262990"/>
            </a:xfrm>
            <a:prstGeom prst="rect">
              <a:avLst/>
            </a:prstGeom>
          </p:spPr>
        </p:pic>
        <p:pic>
          <p:nvPicPr>
            <p:cNvPr id="35" name="Picture 34" descr="Logo&#10;&#10;Description automatically generated">
              <a:extLst>
                <a:ext uri="{FF2B5EF4-FFF2-40B4-BE49-F238E27FC236}">
                  <a16:creationId xmlns:a16="http://schemas.microsoft.com/office/drawing/2014/main" id="{E18DD361-5E6B-1387-49BE-F69538E944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3298" y="4805858"/>
              <a:ext cx="1108631" cy="340904"/>
            </a:xfrm>
            <a:prstGeom prst="rect">
              <a:avLst/>
            </a:prstGeom>
          </p:spPr>
        </p:pic>
        <p:sp>
          <p:nvSpPr>
            <p:cNvPr id="36" name="Rectangle 35">
              <a:extLst>
                <a:ext uri="{FF2B5EF4-FFF2-40B4-BE49-F238E27FC236}">
                  <a16:creationId xmlns:a16="http://schemas.microsoft.com/office/drawing/2014/main" id="{C21540AD-7D04-AFFA-B588-B785944A05CA}"/>
                </a:ext>
              </a:extLst>
            </p:cNvPr>
            <p:cNvSpPr/>
            <p:nvPr/>
          </p:nvSpPr>
          <p:spPr>
            <a:xfrm>
              <a:off x="10199931" y="5552417"/>
              <a:ext cx="515428" cy="508539"/>
            </a:xfrm>
            <a:prstGeom prst="rect">
              <a:avLst/>
            </a:prstGeom>
            <a:solidFill>
              <a:srgbClr val="CF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D1AC0971-2679-675B-7BDC-223AB873C7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1528" y="4608178"/>
              <a:ext cx="1153546" cy="2712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font, graphics, logo, graphic design&#10;&#10;Description automatically generated">
              <a:extLst>
                <a:ext uri="{FF2B5EF4-FFF2-40B4-BE49-F238E27FC236}">
                  <a16:creationId xmlns:a16="http://schemas.microsoft.com/office/drawing/2014/main" id="{1F1AD97E-CDDC-6F88-0E5F-B6351FEB2F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2727" y="5681736"/>
              <a:ext cx="1307429" cy="336561"/>
            </a:xfrm>
            <a:prstGeom prst="rect">
              <a:avLst/>
            </a:prstGeom>
          </p:spPr>
        </p:pic>
        <p:pic>
          <p:nvPicPr>
            <p:cNvPr id="39" name="Picture 38" descr="A picture containing text, font, graphics, screenshot&#10;&#10;Description automatically generated">
              <a:extLst>
                <a:ext uri="{FF2B5EF4-FFF2-40B4-BE49-F238E27FC236}">
                  <a16:creationId xmlns:a16="http://schemas.microsoft.com/office/drawing/2014/main" id="{508C32D2-FEBB-D4F4-90AE-6FAF18B175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8203" y="2821253"/>
              <a:ext cx="904048" cy="406069"/>
            </a:xfrm>
            <a:prstGeom prst="rect">
              <a:avLst/>
            </a:prstGeom>
          </p:spPr>
        </p:pic>
      </p:grpSp>
      <p:pic>
        <p:nvPicPr>
          <p:cNvPr id="40" name="Picture 39" descr="A blue and red logo&#10;&#10;Description automatically generated">
            <a:extLst>
              <a:ext uri="{FF2B5EF4-FFF2-40B4-BE49-F238E27FC236}">
                <a16:creationId xmlns:a16="http://schemas.microsoft.com/office/drawing/2014/main" id="{CCBE7B6A-A624-262C-A8A9-9A8C7ECFE6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4088" y="5276846"/>
            <a:ext cx="556105" cy="556105"/>
          </a:xfrm>
          <a:prstGeom prst="rect">
            <a:avLst/>
          </a:prstGeom>
        </p:spPr>
      </p:pic>
      <p:pic>
        <p:nvPicPr>
          <p:cNvPr id="41" name="Picture 40" descr="A close-up of a logo&#10;&#10;Description automatically generated">
            <a:extLst>
              <a:ext uri="{FF2B5EF4-FFF2-40B4-BE49-F238E27FC236}">
                <a16:creationId xmlns:a16="http://schemas.microsoft.com/office/drawing/2014/main" id="{C741EF71-258B-0C5D-8B5B-0BF9D8285C2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69995" y="5258497"/>
            <a:ext cx="1229403" cy="645930"/>
          </a:xfrm>
          <a:prstGeom prst="rect">
            <a:avLst/>
          </a:prstGeom>
        </p:spPr>
      </p:pic>
      <p:pic>
        <p:nvPicPr>
          <p:cNvPr id="42" name="Picture 41" descr="A blue and orange text on a black background&#10;&#10;Description automatically generated">
            <a:extLst>
              <a:ext uri="{FF2B5EF4-FFF2-40B4-BE49-F238E27FC236}">
                <a16:creationId xmlns:a16="http://schemas.microsoft.com/office/drawing/2014/main" id="{3B141636-03BA-79FC-9FC3-768755EBF37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47746" y="4976611"/>
            <a:ext cx="1057197" cy="360238"/>
          </a:xfrm>
          <a:prstGeom prst="rect">
            <a:avLst/>
          </a:prstGeom>
        </p:spPr>
      </p:pic>
      <p:sp>
        <p:nvSpPr>
          <p:cNvPr id="43" name="Slide Number Placeholder 14">
            <a:extLst>
              <a:ext uri="{FF2B5EF4-FFF2-40B4-BE49-F238E27FC236}">
                <a16:creationId xmlns:a16="http://schemas.microsoft.com/office/drawing/2014/main" id="{9EE633ED-BE0D-868B-6AB3-9E1D0436C783}"/>
              </a:ext>
            </a:extLst>
          </p:cNvPr>
          <p:cNvSpPr txBox="1">
            <a:spLocks/>
          </p:cNvSpPr>
          <p:nvPr/>
        </p:nvSpPr>
        <p:spPr>
          <a:xfrm>
            <a:off x="441960" y="6216970"/>
            <a:ext cx="39624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3DC9A3-D8C9-4114-A34A-A59522CA600E}" type="slidenum">
              <a:rPr lang="en-US" sz="1400" smtClean="0">
                <a:solidFill>
                  <a:schemeClr val="accent1">
                    <a:lumMod val="60000"/>
                    <a:lumOff val="40000"/>
                  </a:schemeClr>
                </a:solidFill>
              </a:rPr>
              <a:pPr/>
              <a:t>14</a:t>
            </a:fld>
            <a:endParaRPr lang="en-US" sz="1400" dirty="0">
              <a:solidFill>
                <a:schemeClr val="accent1">
                  <a:lumMod val="60000"/>
                  <a:lumOff val="40000"/>
                </a:schemeClr>
              </a:solidFill>
            </a:endParaRPr>
          </a:p>
        </p:txBody>
      </p:sp>
      <p:pic>
        <p:nvPicPr>
          <p:cNvPr id="44" name="Picture 43" descr="A red and black squares&#10;&#10;AI-generated content may be incorrect.">
            <a:extLst>
              <a:ext uri="{FF2B5EF4-FFF2-40B4-BE49-F238E27FC236}">
                <a16:creationId xmlns:a16="http://schemas.microsoft.com/office/drawing/2014/main" id="{F42A5600-8A6E-DB2B-A800-A175429FBC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051593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E99A-8E62-2703-FE5D-80F81B92ADD7}"/>
              </a:ext>
            </a:extLst>
          </p:cNvPr>
          <p:cNvSpPr>
            <a:spLocks noGrp="1"/>
          </p:cNvSpPr>
          <p:nvPr>
            <p:ph type="title"/>
          </p:nvPr>
        </p:nvSpPr>
        <p:spPr/>
        <p:txBody>
          <a:bodyPr/>
          <a:lstStyle/>
          <a:p>
            <a:pPr algn="ctr"/>
            <a:r>
              <a:rPr lang="en-US" dirty="0">
                <a:solidFill>
                  <a:srgbClr val="FF0000"/>
                </a:solidFill>
              </a:rPr>
              <a:t>EDGE Systems Commitment</a:t>
            </a:r>
          </a:p>
        </p:txBody>
      </p:sp>
      <p:sp>
        <p:nvSpPr>
          <p:cNvPr id="3" name="Content Placeholder 2">
            <a:extLst>
              <a:ext uri="{FF2B5EF4-FFF2-40B4-BE49-F238E27FC236}">
                <a16:creationId xmlns:a16="http://schemas.microsoft.com/office/drawing/2014/main" id="{723369E2-0384-9718-8BC4-E41AB2481A30}"/>
              </a:ext>
            </a:extLst>
          </p:cNvPr>
          <p:cNvSpPr>
            <a:spLocks noGrp="1"/>
          </p:cNvSpPr>
          <p:nvPr>
            <p:ph idx="1"/>
          </p:nvPr>
        </p:nvSpPr>
        <p:spPr/>
        <p:txBody>
          <a:bodyPr>
            <a:normAutofit/>
          </a:bodyPr>
          <a:lstStyle/>
          <a:p>
            <a:pPr marL="0" indent="0" algn="ctr">
              <a:buNone/>
            </a:pPr>
            <a:r>
              <a:rPr lang="en-US" sz="5400" dirty="0">
                <a:solidFill>
                  <a:srgbClr val="C00000"/>
                </a:solidFill>
                <a:latin typeface="Aldhabi" panose="01000000000000000000" pitchFamily="2" charset="-78"/>
                <a:cs typeface="Aldhabi" panose="01000000000000000000" pitchFamily="2" charset="-78"/>
              </a:rPr>
              <a:t>Edge Systems is committed to meeting or exceeding customer requirements and expectations and enhancing customer satisfaction through continual improvements of its products, services, and the quality management systems</a:t>
            </a:r>
          </a:p>
        </p:txBody>
      </p:sp>
    </p:spTree>
    <p:extLst>
      <p:ext uri="{BB962C8B-B14F-4D97-AF65-F5344CB8AC3E}">
        <p14:creationId xmlns:p14="http://schemas.microsoft.com/office/powerpoint/2010/main" val="151345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0BE01-856A-C4DE-8FF3-13FD800A050D}"/>
              </a:ext>
            </a:extLst>
          </p:cNvPr>
          <p:cNvSpPr>
            <a:spLocks noGrp="1"/>
          </p:cNvSpPr>
          <p:nvPr>
            <p:ph type="title"/>
          </p:nvPr>
        </p:nvSpPr>
        <p:spPr/>
        <p:txBody>
          <a:bodyPr/>
          <a:lstStyle/>
          <a:p>
            <a:r>
              <a:rPr lang="en-US" dirty="0"/>
              <a:t>The Multiple Vendor Issues</a:t>
            </a:r>
          </a:p>
        </p:txBody>
      </p:sp>
      <p:sp>
        <p:nvSpPr>
          <p:cNvPr id="3" name="Content Placeholder 2">
            <a:extLst>
              <a:ext uri="{FF2B5EF4-FFF2-40B4-BE49-F238E27FC236}">
                <a16:creationId xmlns:a16="http://schemas.microsoft.com/office/drawing/2014/main" id="{3DDB736A-EEF0-AC2F-7E56-1BDDFE48A2E9}"/>
              </a:ext>
            </a:extLst>
          </p:cNvPr>
          <p:cNvSpPr>
            <a:spLocks noGrp="1"/>
          </p:cNvSpPr>
          <p:nvPr>
            <p:ph idx="1"/>
          </p:nvPr>
        </p:nvSpPr>
        <p:spPr/>
        <p:txBody>
          <a:bodyPr>
            <a:normAutofit fontScale="62500" lnSpcReduction="20000"/>
          </a:bodyPr>
          <a:lstStyle/>
          <a:p>
            <a:r>
              <a:rPr lang="en-US" dirty="0"/>
              <a:t>Calibrations: Be sure to express exactly what your Max Gas should be, and have each vendor send in a calibration check list with the morning report. Each unit should have 1%,2% and 20% methane to calibrate with, if running a FID, they will need a 7 gas mix.</a:t>
            </a:r>
          </a:p>
          <a:p>
            <a:r>
              <a:rPr lang="en-US" dirty="0" err="1"/>
              <a:t>Maintinance</a:t>
            </a:r>
            <a:r>
              <a:rPr lang="en-US" dirty="0"/>
              <a:t>: The Operator must ask for the vendors maintenance reports. Many times the equipment is left in the field, with faulty sensors</a:t>
            </a:r>
          </a:p>
          <a:p>
            <a:r>
              <a:rPr lang="en-US" dirty="0"/>
              <a:t>Quality Control: How does your vendor keep track of Quality</a:t>
            </a:r>
          </a:p>
          <a:p>
            <a:r>
              <a:rPr lang="en-US" dirty="0"/>
              <a:t>Instrument Sensitivity: What is the +/- of your gas equipment in ppm or percentages</a:t>
            </a:r>
          </a:p>
          <a:p>
            <a:r>
              <a:rPr lang="en-US" dirty="0"/>
              <a:t>Interpretations: Do you have a guide to help me understand how you came to these conclusions, while using my data</a:t>
            </a:r>
          </a:p>
          <a:p>
            <a:r>
              <a:rPr lang="en-US" dirty="0"/>
              <a:t>Experience: Can you share resumes on loggers, </a:t>
            </a:r>
            <a:r>
              <a:rPr lang="en-US" dirty="0" err="1"/>
              <a:t>geosteerers</a:t>
            </a:r>
            <a:r>
              <a:rPr lang="en-US" dirty="0"/>
              <a:t> who have worked this area, and do they have references</a:t>
            </a:r>
          </a:p>
          <a:p>
            <a:r>
              <a:rPr lang="en-US" dirty="0"/>
              <a:t>Units of measurement: 1% = 10,000 Units, ROP Minutes per Foot, scales, 1’, 2” and 5” log, with ROP and Gas scales annotated at the top of every page, and all scale changes correlated to the MD, at the bottom of the log.</a:t>
            </a:r>
          </a:p>
          <a:p>
            <a:r>
              <a:rPr lang="en-US" dirty="0"/>
              <a:t>Everyone is trying the best they can, a quick call for a geological </a:t>
            </a:r>
            <a:r>
              <a:rPr lang="en-US" dirty="0" err="1"/>
              <a:t>prespud</a:t>
            </a:r>
            <a:r>
              <a:rPr lang="en-US" dirty="0"/>
              <a:t> meeting can make a world of difference</a:t>
            </a:r>
          </a:p>
          <a:p>
            <a:endParaRPr lang="en-US" dirty="0"/>
          </a:p>
          <a:p>
            <a:endParaRPr lang="en-US" dirty="0"/>
          </a:p>
        </p:txBody>
      </p:sp>
      <p:pic>
        <p:nvPicPr>
          <p:cNvPr id="4" name="Picture 3" descr="A red and black squares&#10;&#10;AI-generated content may be incorrect.">
            <a:extLst>
              <a:ext uri="{FF2B5EF4-FFF2-40B4-BE49-F238E27FC236}">
                <a16:creationId xmlns:a16="http://schemas.microsoft.com/office/drawing/2014/main" id="{E1B01FCC-22D3-5404-E088-B6762A233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94812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EFC1-A4A2-891F-04A6-5601DA10F4DE}"/>
              </a:ext>
            </a:extLst>
          </p:cNvPr>
          <p:cNvSpPr>
            <a:spLocks noGrp="1"/>
          </p:cNvSpPr>
          <p:nvPr>
            <p:ph type="title"/>
          </p:nvPr>
        </p:nvSpPr>
        <p:spPr/>
        <p:txBody>
          <a:bodyPr/>
          <a:lstStyle/>
          <a:p>
            <a:r>
              <a:rPr lang="en-US" dirty="0"/>
              <a:t>Merging All Data Streams</a:t>
            </a:r>
          </a:p>
        </p:txBody>
      </p:sp>
      <p:sp>
        <p:nvSpPr>
          <p:cNvPr id="3" name="Content Placeholder 2">
            <a:extLst>
              <a:ext uri="{FF2B5EF4-FFF2-40B4-BE49-F238E27FC236}">
                <a16:creationId xmlns:a16="http://schemas.microsoft.com/office/drawing/2014/main" id="{03BC98E3-4354-BB12-02F3-CA4CDF89670D}"/>
              </a:ext>
            </a:extLst>
          </p:cNvPr>
          <p:cNvSpPr>
            <a:spLocks noGrp="1"/>
          </p:cNvSpPr>
          <p:nvPr>
            <p:ph idx="1"/>
          </p:nvPr>
        </p:nvSpPr>
        <p:spPr/>
        <p:txBody>
          <a:bodyPr>
            <a:normAutofit lnSpcReduction="10000"/>
          </a:bodyPr>
          <a:lstStyle/>
          <a:p>
            <a:r>
              <a:rPr lang="en-US" dirty="0"/>
              <a:t>ROP</a:t>
            </a:r>
          </a:p>
          <a:p>
            <a:r>
              <a:rPr lang="en-US" dirty="0"/>
              <a:t>Gas</a:t>
            </a:r>
          </a:p>
          <a:p>
            <a:r>
              <a:rPr lang="en-US" dirty="0"/>
              <a:t>Gamma</a:t>
            </a:r>
          </a:p>
          <a:p>
            <a:r>
              <a:rPr lang="en-US" dirty="0"/>
              <a:t>Survey</a:t>
            </a:r>
          </a:p>
          <a:p>
            <a:r>
              <a:rPr lang="en-US" dirty="0"/>
              <a:t>Mass Spec</a:t>
            </a:r>
          </a:p>
          <a:p>
            <a:r>
              <a:rPr lang="en-US" dirty="0"/>
              <a:t>Isotope Detection</a:t>
            </a:r>
          </a:p>
          <a:p>
            <a:r>
              <a:rPr lang="en-US" dirty="0" err="1"/>
              <a:t>Geosteering</a:t>
            </a:r>
            <a:endParaRPr lang="en-US" dirty="0"/>
          </a:p>
          <a:p>
            <a:r>
              <a:rPr lang="en-US" dirty="0"/>
              <a:t>MD/TVD</a:t>
            </a:r>
          </a:p>
          <a:p>
            <a:r>
              <a:rPr lang="en-US" dirty="0"/>
              <a:t>Every curve, streaming into our database and available in real time</a:t>
            </a:r>
          </a:p>
        </p:txBody>
      </p:sp>
      <p:pic>
        <p:nvPicPr>
          <p:cNvPr id="4" name="Picture 3" descr="A red and black squares&#10;&#10;AI-generated content may be incorrect.">
            <a:extLst>
              <a:ext uri="{FF2B5EF4-FFF2-40B4-BE49-F238E27FC236}">
                <a16:creationId xmlns:a16="http://schemas.microsoft.com/office/drawing/2014/main" id="{E3AECD80-B20A-4C61-1918-7F3D27F41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139539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2BBA-D990-01B8-C905-0F143EB38D98}"/>
              </a:ext>
            </a:extLst>
          </p:cNvPr>
          <p:cNvSpPr>
            <a:spLocks noGrp="1"/>
          </p:cNvSpPr>
          <p:nvPr>
            <p:ph type="title"/>
          </p:nvPr>
        </p:nvSpPr>
        <p:spPr/>
        <p:txBody>
          <a:bodyPr/>
          <a:lstStyle/>
          <a:p>
            <a:r>
              <a:rPr lang="en-US" dirty="0"/>
              <a:t>SOP’s on all Drilling Rigs</a:t>
            </a:r>
          </a:p>
        </p:txBody>
      </p:sp>
      <p:sp>
        <p:nvSpPr>
          <p:cNvPr id="3" name="Content Placeholder 2">
            <a:extLst>
              <a:ext uri="{FF2B5EF4-FFF2-40B4-BE49-F238E27FC236}">
                <a16:creationId xmlns:a16="http://schemas.microsoft.com/office/drawing/2014/main" id="{E44F4C26-7099-59CF-8E3B-7FFA639CACC2}"/>
              </a:ext>
            </a:extLst>
          </p:cNvPr>
          <p:cNvSpPr>
            <a:spLocks noGrp="1"/>
          </p:cNvSpPr>
          <p:nvPr>
            <p:ph idx="1"/>
          </p:nvPr>
        </p:nvSpPr>
        <p:spPr/>
        <p:txBody>
          <a:bodyPr>
            <a:normAutofit fontScale="92500" lnSpcReduction="10000"/>
          </a:bodyPr>
          <a:lstStyle/>
          <a:p>
            <a:r>
              <a:rPr lang="en-US" dirty="0"/>
              <a:t>We cannot stress the or emphasize the importance of sharing your SOP with the Client, and staying true to your Operating Procedures</a:t>
            </a:r>
          </a:p>
          <a:p>
            <a:r>
              <a:rPr lang="en-US" dirty="0"/>
              <a:t>Edge has gone through years of evaluating best practices on all types of wells. </a:t>
            </a:r>
          </a:p>
          <a:p>
            <a:r>
              <a:rPr lang="en-US" dirty="0"/>
              <a:t>Many times it is not the data that you see today that is important, it is the data that you are using from a well that was drilled and logged 20 years ago.</a:t>
            </a:r>
          </a:p>
          <a:p>
            <a:r>
              <a:rPr lang="en-US" dirty="0"/>
              <a:t>Here are examples of drilling SOP’s derived from experience on each type of drilling Rig or Well:</a:t>
            </a:r>
          </a:p>
          <a:p>
            <a:r>
              <a:rPr lang="en-US" dirty="0"/>
              <a:t>SOP’s: Carbon Capture, Geothermal, High Pore Pressure, Air drilling , Wild Cats, Evaluations, </a:t>
            </a:r>
            <a:r>
              <a:rPr lang="en-US" dirty="0" err="1"/>
              <a:t>unconventionals</a:t>
            </a:r>
            <a:r>
              <a:rPr lang="en-US" dirty="0"/>
              <a:t> and </a:t>
            </a:r>
            <a:r>
              <a:rPr lang="en-US" dirty="0" err="1"/>
              <a:t>Conventionals</a:t>
            </a:r>
            <a:endParaRPr lang="en-US" dirty="0"/>
          </a:p>
          <a:p>
            <a:endParaRPr lang="en-US" dirty="0"/>
          </a:p>
        </p:txBody>
      </p:sp>
      <p:pic>
        <p:nvPicPr>
          <p:cNvPr id="4" name="Picture 3" descr="A red and black squares&#10;&#10;AI-generated content may be incorrect.">
            <a:extLst>
              <a:ext uri="{FF2B5EF4-FFF2-40B4-BE49-F238E27FC236}">
                <a16:creationId xmlns:a16="http://schemas.microsoft.com/office/drawing/2014/main" id="{C29CA483-B347-B351-F5B4-7F64F170E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44803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20A0-5493-BDFF-81CC-68DD7B9E47DE}"/>
              </a:ext>
            </a:extLst>
          </p:cNvPr>
          <p:cNvSpPr>
            <a:spLocks noGrp="1"/>
          </p:cNvSpPr>
          <p:nvPr>
            <p:ph type="title"/>
          </p:nvPr>
        </p:nvSpPr>
        <p:spPr/>
        <p:txBody>
          <a:bodyPr/>
          <a:lstStyle/>
          <a:p>
            <a:r>
              <a:rPr lang="en-US" dirty="0"/>
              <a:t>Profitability</a:t>
            </a:r>
          </a:p>
        </p:txBody>
      </p:sp>
      <p:sp>
        <p:nvSpPr>
          <p:cNvPr id="3" name="Content Placeholder 2">
            <a:extLst>
              <a:ext uri="{FF2B5EF4-FFF2-40B4-BE49-F238E27FC236}">
                <a16:creationId xmlns:a16="http://schemas.microsoft.com/office/drawing/2014/main" id="{E9BCDB0D-E2F2-D67B-4075-A87B68E8332B}"/>
              </a:ext>
            </a:extLst>
          </p:cNvPr>
          <p:cNvSpPr>
            <a:spLocks noGrp="1"/>
          </p:cNvSpPr>
          <p:nvPr>
            <p:ph idx="1"/>
          </p:nvPr>
        </p:nvSpPr>
        <p:spPr/>
        <p:txBody>
          <a:bodyPr>
            <a:normAutofit fontScale="92500" lnSpcReduction="10000"/>
          </a:bodyPr>
          <a:lstStyle/>
          <a:p>
            <a:r>
              <a:rPr lang="en-US" dirty="0"/>
              <a:t>You need to know when you are working with a partner, that both of you are profitable and are making decisions to help drill the best well possible</a:t>
            </a:r>
          </a:p>
          <a:p>
            <a:r>
              <a:rPr lang="en-US" dirty="0" err="1"/>
              <a:t>Profitablity</a:t>
            </a:r>
            <a:r>
              <a:rPr lang="en-US" dirty="0"/>
              <a:t> allows the Operator to have confidence in his vendor, that his decisions will not be made purely by revenue or extra days and can see the big picture. </a:t>
            </a:r>
          </a:p>
          <a:p>
            <a:r>
              <a:rPr lang="en-US" dirty="0"/>
              <a:t>Edge Systems is a vendor partner, who has an employee owned business model, meaning that everyone has a part in this job and we all do better when everyone is giving their best…</a:t>
            </a:r>
          </a:p>
          <a:p>
            <a:r>
              <a:rPr lang="en-US" dirty="0"/>
              <a:t>Being </a:t>
            </a:r>
            <a:r>
              <a:rPr lang="en-US" dirty="0" err="1"/>
              <a:t>progitable</a:t>
            </a:r>
            <a:r>
              <a:rPr lang="en-US" dirty="0"/>
              <a:t> also means being accountable to your </a:t>
            </a:r>
            <a:r>
              <a:rPr lang="en-US" dirty="0" err="1"/>
              <a:t>client,and</a:t>
            </a:r>
            <a:r>
              <a:rPr lang="en-US" dirty="0"/>
              <a:t> your employees, meaning, we do not shy away from a job, or </a:t>
            </a:r>
            <a:r>
              <a:rPr lang="en-US" dirty="0" err="1"/>
              <a:t>critisizm</a:t>
            </a:r>
            <a:r>
              <a:rPr lang="en-US" dirty="0"/>
              <a:t> and we expect our partner to work as hard as we do</a:t>
            </a:r>
          </a:p>
          <a:p>
            <a:endParaRPr lang="en-US" dirty="0"/>
          </a:p>
        </p:txBody>
      </p:sp>
      <p:pic>
        <p:nvPicPr>
          <p:cNvPr id="4" name="Picture 3" descr="A red and black squares&#10;&#10;AI-generated content may be incorrect.">
            <a:extLst>
              <a:ext uri="{FF2B5EF4-FFF2-40B4-BE49-F238E27FC236}">
                <a16:creationId xmlns:a16="http://schemas.microsoft.com/office/drawing/2014/main" id="{D00D0FC7-F3D3-7FA8-7120-1892672F19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08513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85B86-5B56-9C04-883D-DFFB17AC368D}"/>
              </a:ext>
            </a:extLst>
          </p:cNvPr>
          <p:cNvSpPr>
            <a:spLocks noGrp="1"/>
          </p:cNvSpPr>
          <p:nvPr>
            <p:ph type="title"/>
          </p:nvPr>
        </p:nvSpPr>
        <p:spPr/>
        <p:txBody>
          <a:bodyPr/>
          <a:lstStyle/>
          <a:p>
            <a:r>
              <a:rPr lang="en-US" dirty="0"/>
              <a:t>Edge Experience</a:t>
            </a:r>
          </a:p>
        </p:txBody>
      </p:sp>
      <p:sp>
        <p:nvSpPr>
          <p:cNvPr id="3" name="Content Placeholder 2">
            <a:extLst>
              <a:ext uri="{FF2B5EF4-FFF2-40B4-BE49-F238E27FC236}">
                <a16:creationId xmlns:a16="http://schemas.microsoft.com/office/drawing/2014/main" id="{12E9D83D-CB76-4A90-4271-55D660FFDE6E}"/>
              </a:ext>
            </a:extLst>
          </p:cNvPr>
          <p:cNvSpPr>
            <a:spLocks noGrp="1"/>
          </p:cNvSpPr>
          <p:nvPr>
            <p:ph idx="1"/>
          </p:nvPr>
        </p:nvSpPr>
        <p:spPr/>
        <p:txBody>
          <a:bodyPr>
            <a:normAutofit fontScale="92500" lnSpcReduction="10000"/>
          </a:bodyPr>
          <a:lstStyle/>
          <a:p>
            <a:r>
              <a:rPr lang="en-US" dirty="0"/>
              <a:t>Edge has been mudlogging since 1964, one of the first logging companies in he US </a:t>
            </a:r>
            <a:r>
              <a:rPr lang="en-US" dirty="0" err="1"/>
              <a:t>headquarted</a:t>
            </a:r>
            <a:r>
              <a:rPr lang="en-US" dirty="0"/>
              <a:t> in Ok City</a:t>
            </a:r>
          </a:p>
          <a:p>
            <a:r>
              <a:rPr lang="en-US" dirty="0"/>
              <a:t>We hire from community colleges, to the Colorado School of Mines, and visit BYU twice a year, giving presentations and an opportunity to get into the Oil field from the ground up</a:t>
            </a:r>
          </a:p>
          <a:p>
            <a:r>
              <a:rPr lang="en-US" dirty="0"/>
              <a:t>Our best loggers are Derrick Hands, or Geologists, who enjoy this way of life. The ones who show initiative, we bring into our </a:t>
            </a:r>
            <a:r>
              <a:rPr lang="en-US" dirty="0" err="1"/>
              <a:t>geosteering</a:t>
            </a:r>
            <a:r>
              <a:rPr lang="en-US" dirty="0"/>
              <a:t> Team and actively find them jobs with Operators like Conoco and Exxon</a:t>
            </a:r>
          </a:p>
          <a:p>
            <a:r>
              <a:rPr lang="en-US" dirty="0"/>
              <a:t>We also know, that the Experience that we give to the younger generation, is a lasting memory, and for those who want more, we are very proud they chose us to help start their future.</a:t>
            </a:r>
          </a:p>
        </p:txBody>
      </p:sp>
      <p:pic>
        <p:nvPicPr>
          <p:cNvPr id="4" name="Picture 3" descr="A red and black squares&#10;&#10;AI-generated content may be incorrect.">
            <a:extLst>
              <a:ext uri="{FF2B5EF4-FFF2-40B4-BE49-F238E27FC236}">
                <a16:creationId xmlns:a16="http://schemas.microsoft.com/office/drawing/2014/main" id="{7B096E00-FF30-2712-114E-8253CD70B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47856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Logo&#10;&#10;Description automatically generated">
            <a:extLst>
              <a:ext uri="{FF2B5EF4-FFF2-40B4-BE49-F238E27FC236}">
                <a16:creationId xmlns:a16="http://schemas.microsoft.com/office/drawing/2014/main" id="{CC876E26-D1C6-05EE-FC7A-D1A415ABAF77}"/>
              </a:ext>
            </a:extLst>
          </p:cNvPr>
          <p:cNvPicPr>
            <a:picLocks noChangeAspect="1"/>
          </p:cNvPicPr>
          <p:nvPr/>
        </p:nvPicPr>
        <p:blipFill rotWithShape="1">
          <a:blip r:embed="rId2">
            <a:duotone>
              <a:schemeClr val="accent1">
                <a:shade val="45000"/>
                <a:satMod val="135000"/>
              </a:schemeClr>
              <a:prstClr val="white"/>
            </a:duotone>
            <a:alphaModFix amt="5000"/>
            <a:extLst>
              <a:ext uri="{28A0092B-C50C-407E-A947-70E740481C1C}">
                <a14:useLocalDpi xmlns:a14="http://schemas.microsoft.com/office/drawing/2010/main" val="0"/>
              </a:ext>
            </a:extLst>
          </a:blip>
          <a:srcRect l="34825" b="37310"/>
          <a:stretch/>
        </p:blipFill>
        <p:spPr>
          <a:xfrm>
            <a:off x="441960" y="2529840"/>
            <a:ext cx="12524706" cy="4052255"/>
          </a:xfrm>
          <a:prstGeom prst="rect">
            <a:avLst/>
          </a:prstGeom>
        </p:spPr>
      </p:pic>
      <p:sp>
        <p:nvSpPr>
          <p:cNvPr id="7" name="TextBox 6">
            <a:extLst>
              <a:ext uri="{FF2B5EF4-FFF2-40B4-BE49-F238E27FC236}">
                <a16:creationId xmlns:a16="http://schemas.microsoft.com/office/drawing/2014/main" id="{BA208122-E352-4166-B3A5-07723C0413CE}"/>
              </a:ext>
            </a:extLst>
          </p:cNvPr>
          <p:cNvSpPr txBox="1"/>
          <p:nvPr/>
        </p:nvSpPr>
        <p:spPr>
          <a:xfrm>
            <a:off x="0" y="17322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EDGE – Client</a:t>
            </a:r>
            <a:r>
              <a:rPr lang="en-US" sz="4400" dirty="0">
                <a:solidFill>
                  <a:srgbClr val="FF0000"/>
                </a:solidFill>
                <a:latin typeface="Calibri" panose="020F0502020204030204"/>
              </a:rPr>
              <a:t> Models</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40">
            <a:extLst>
              <a:ext uri="{FF2B5EF4-FFF2-40B4-BE49-F238E27FC236}">
                <a16:creationId xmlns:a16="http://schemas.microsoft.com/office/drawing/2014/main" id="{65C592DE-0EB9-75D2-F4E1-DB0410909FEF}"/>
              </a:ext>
            </a:extLst>
          </p:cNvPr>
          <p:cNvSpPr txBox="1"/>
          <p:nvPr/>
        </p:nvSpPr>
        <p:spPr>
          <a:xfrm>
            <a:off x="1607528" y="1241796"/>
            <a:ext cx="5376741" cy="53027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9112" marR="0" lvl="1" algn="l" defTabSz="685800" rtl="0" eaLnBrk="1" fontAlgn="auto" latinLnBrk="0" hangingPunct="1">
              <a:lnSpc>
                <a:spcPct val="110000"/>
              </a:lnSpc>
              <a:spcBef>
                <a:spcPts val="375"/>
              </a:spcBef>
              <a:spcAft>
                <a:spcPts val="0"/>
              </a:spcAft>
              <a:buClr>
                <a:srgbClr val="F81B02"/>
              </a:buClr>
              <a:buSzPct val="110000"/>
              <a:tabLst/>
              <a:defRPr/>
            </a:pPr>
            <a:r>
              <a:rPr lang="en-US" b="1" dirty="0">
                <a:solidFill>
                  <a:prstClr val="black"/>
                </a:solidFill>
              </a:rPr>
              <a:t>EOG Model </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16 rigs</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Remote gas footprint</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Only log specific wells (pilots, new benches, etc.)</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On-Demand as needed</a:t>
            </a:r>
          </a:p>
          <a:p>
            <a:pPr marL="519112" marR="0" lvl="1" algn="l" defTabSz="685800" rtl="0" eaLnBrk="1" fontAlgn="auto" latinLnBrk="0" hangingPunct="1">
              <a:lnSpc>
                <a:spcPct val="110000"/>
              </a:lnSpc>
              <a:spcBef>
                <a:spcPts val="375"/>
              </a:spcBef>
              <a:spcAft>
                <a:spcPts val="0"/>
              </a:spcAft>
              <a:buClr>
                <a:srgbClr val="F81B02"/>
              </a:buClr>
              <a:buSzPct val="110000"/>
              <a:tabLst/>
              <a:defRPr/>
            </a:pPr>
            <a:r>
              <a:rPr lang="en-US" b="1" dirty="0">
                <a:solidFill>
                  <a:prstClr val="black"/>
                </a:solidFill>
              </a:rPr>
              <a:t>BPX Model </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5 rigs</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Remote gas Footprint </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Mass Spec on all laterals</a:t>
            </a:r>
          </a:p>
          <a:p>
            <a:pPr marL="914400" marR="0" lvl="1" indent="-223838" algn="l" defTabSz="685800" rtl="0" eaLnBrk="1" fontAlgn="auto" latinLnBrk="0" hangingPunct="1">
              <a:spcBef>
                <a:spcPts val="375"/>
              </a:spcBef>
              <a:spcAft>
                <a:spcPts val="0"/>
              </a:spcAft>
              <a:buClr>
                <a:srgbClr val="4A613E"/>
              </a:buClr>
              <a:buSzPct val="140000"/>
              <a:buFont typeface="Arial" panose="020B0604020202020204" pitchFamily="34" charset="0"/>
              <a:buChar char="•"/>
              <a:tabLst/>
              <a:defRPr/>
            </a:pPr>
            <a:r>
              <a:rPr lang="en-US" sz="1100" dirty="0">
                <a:solidFill>
                  <a:prstClr val="black"/>
                </a:solidFill>
              </a:rPr>
              <a:t>Manned logging on high-profile wells </a:t>
            </a:r>
          </a:p>
          <a:p>
            <a:pPr marL="519112" marR="0" lvl="1" algn="l" defTabSz="685800" rtl="0" eaLnBrk="1" fontAlgn="auto" latinLnBrk="0" hangingPunct="1">
              <a:lnSpc>
                <a:spcPct val="110000"/>
              </a:lnSpc>
              <a:spcBef>
                <a:spcPts val="375"/>
              </a:spcBef>
              <a:spcAft>
                <a:spcPts val="0"/>
              </a:spcAft>
              <a:buClr>
                <a:srgbClr val="F81B02"/>
              </a:buClr>
              <a:buSzPct val="110000"/>
              <a:tabLst/>
              <a:defRPr/>
            </a:pPr>
            <a:r>
              <a:rPr lang="en-US" b="1" dirty="0">
                <a:solidFill>
                  <a:prstClr val="black"/>
                </a:solidFill>
              </a:rPr>
              <a:t>Chevron</a:t>
            </a:r>
            <a:r>
              <a:rPr kumimoji="0" lang="en-US" b="1" i="0" u="none" strike="noStrike" kern="1200" cap="none" spc="0" normalizeH="0" baseline="0" noProof="0" dirty="0">
                <a:ln>
                  <a:noFill/>
                </a:ln>
                <a:solidFill>
                  <a:prstClr val="black"/>
                </a:solidFill>
                <a:effectLst/>
                <a:uLnTx/>
                <a:uFillTx/>
                <a:ea typeface="+mn-ea"/>
                <a:cs typeface="+mn-cs"/>
              </a:rPr>
              <a:t> Model</a:t>
            </a:r>
          </a:p>
          <a:p>
            <a:pPr marL="914400" marR="0" lvl="1" indent="-223838" algn="l" defTabSz="685800" rtl="0" eaLnBrk="1" fontAlgn="auto" latinLnBrk="0" hangingPunct="1">
              <a:spcBef>
                <a:spcPts val="375"/>
              </a:spcBef>
              <a:spcAft>
                <a:spcPts val="0"/>
              </a:spcAft>
              <a:buClr>
                <a:srgbClr val="4A613E"/>
              </a:buClr>
              <a:buSzPct val="140000"/>
              <a:buFont typeface="Arial" pitchFamily="34" charset="0"/>
              <a:buChar char="•"/>
              <a:tabLst/>
              <a:defRPr/>
            </a:pPr>
            <a:r>
              <a:rPr lang="en-US" sz="1100" dirty="0">
                <a:solidFill>
                  <a:prstClr val="black"/>
                </a:solidFill>
              </a:rPr>
              <a:t>10 rigs</a:t>
            </a:r>
          </a:p>
          <a:p>
            <a:pPr marL="914400" marR="0" lvl="1" indent="-223838" algn="l" defTabSz="685800" rtl="0" eaLnBrk="1" fontAlgn="auto" latinLnBrk="0" hangingPunct="1">
              <a:spcBef>
                <a:spcPts val="375"/>
              </a:spcBef>
              <a:spcAft>
                <a:spcPts val="0"/>
              </a:spcAft>
              <a:buClr>
                <a:srgbClr val="4A613E"/>
              </a:buClr>
              <a:buSzPct val="140000"/>
              <a:buFont typeface="Arial" pitchFamily="34" charset="0"/>
              <a:buChar char="•"/>
              <a:tabLst/>
              <a:defRPr/>
            </a:pPr>
            <a:r>
              <a:rPr lang="en-US" sz="1100" dirty="0">
                <a:solidFill>
                  <a:prstClr val="black"/>
                </a:solidFill>
              </a:rPr>
              <a:t>Manned logging 1</a:t>
            </a:r>
            <a:r>
              <a:rPr lang="en-US" sz="1100" baseline="30000" dirty="0">
                <a:solidFill>
                  <a:prstClr val="black"/>
                </a:solidFill>
              </a:rPr>
              <a:t>st</a:t>
            </a:r>
            <a:r>
              <a:rPr lang="en-US" sz="1100" dirty="0">
                <a:solidFill>
                  <a:prstClr val="black"/>
                </a:solidFill>
              </a:rPr>
              <a:t> well; remote remainder</a:t>
            </a:r>
          </a:p>
          <a:p>
            <a:pPr marL="914400" marR="0" lvl="1" indent="-223838" algn="l" defTabSz="685800" rtl="0" eaLnBrk="1" fontAlgn="auto" latinLnBrk="0" hangingPunct="1">
              <a:spcBef>
                <a:spcPts val="375"/>
              </a:spcBef>
              <a:spcAft>
                <a:spcPts val="0"/>
              </a:spcAft>
              <a:buClr>
                <a:srgbClr val="4A613E"/>
              </a:buClr>
              <a:buSzPct val="140000"/>
              <a:buFont typeface="Arial" pitchFamily="34" charset="0"/>
              <a:buChar char="•"/>
              <a:tabLst/>
              <a:defRPr/>
            </a:pPr>
            <a:r>
              <a:rPr lang="en-US" sz="1100" dirty="0">
                <a:solidFill>
                  <a:prstClr val="black"/>
                </a:solidFill>
              </a:rPr>
              <a:t>SLB Pneumatic Constant Volume Trap</a:t>
            </a:r>
          </a:p>
          <a:p>
            <a:pPr marL="914400" marR="0" lvl="1" indent="-223838" algn="l" defTabSz="685800" rtl="0" eaLnBrk="1" fontAlgn="auto" latinLnBrk="0" hangingPunct="1">
              <a:spcBef>
                <a:spcPts val="375"/>
              </a:spcBef>
              <a:spcAft>
                <a:spcPts val="0"/>
              </a:spcAft>
              <a:buClr>
                <a:srgbClr val="4A613E"/>
              </a:buClr>
              <a:buSzPct val="140000"/>
              <a:buFont typeface="Arial" pitchFamily="34" charset="0"/>
              <a:buChar char="•"/>
              <a:tabLst/>
              <a:defRPr/>
            </a:pPr>
            <a:r>
              <a:rPr lang="en-US" sz="1100" dirty="0">
                <a:solidFill>
                  <a:prstClr val="black"/>
                </a:solidFill>
              </a:rPr>
              <a:t>Mass Spec in structurally complex areas</a:t>
            </a:r>
            <a:endParaRPr kumimoji="0" lang="en-US" sz="1100" b="1" i="0" u="none" strike="noStrike" kern="1200" cap="none" spc="0" normalizeH="0" baseline="0" noProof="0" dirty="0">
              <a:ln>
                <a:noFill/>
              </a:ln>
              <a:solidFill>
                <a:prstClr val="black"/>
              </a:solidFill>
              <a:effectLst/>
              <a:uLnTx/>
              <a:uFillTx/>
              <a:ea typeface="+mn-ea"/>
              <a:cs typeface="+mn-cs"/>
            </a:endParaRPr>
          </a:p>
          <a:p>
            <a:pPr marL="519112" marR="0" lvl="1" algn="l" defTabSz="685800" rtl="0" eaLnBrk="1" fontAlgn="auto" latinLnBrk="0" hangingPunct="1">
              <a:lnSpc>
                <a:spcPct val="110000"/>
              </a:lnSpc>
              <a:spcBef>
                <a:spcPts val="375"/>
              </a:spcBef>
              <a:spcAft>
                <a:spcPts val="0"/>
              </a:spcAft>
              <a:buClr>
                <a:srgbClr val="F81B02"/>
              </a:buClr>
              <a:buSzPct val="110000"/>
              <a:tabLst/>
              <a:defRPr/>
            </a:pPr>
            <a:r>
              <a:rPr lang="en-US" b="1" dirty="0">
                <a:solidFill>
                  <a:prstClr val="black"/>
                </a:solidFill>
              </a:rPr>
              <a:t>Endeavor Model</a:t>
            </a:r>
          </a:p>
          <a:p>
            <a:pPr marL="914400" lvl="1" indent="-223838" defTabSz="685800">
              <a:spcBef>
                <a:spcPts val="375"/>
              </a:spcBef>
              <a:buClr>
                <a:srgbClr val="4A613E"/>
              </a:buClr>
              <a:buSzPct val="140000"/>
              <a:buFont typeface="Arial" pitchFamily="34" charset="0"/>
              <a:buChar char="•"/>
              <a:defRPr/>
            </a:pPr>
            <a:r>
              <a:rPr lang="en-US" sz="1100" dirty="0">
                <a:solidFill>
                  <a:prstClr val="black"/>
                </a:solidFill>
              </a:rPr>
              <a:t>10 rigs</a:t>
            </a:r>
          </a:p>
          <a:p>
            <a:pPr marL="914400" lvl="1" indent="-223838" defTabSz="685800">
              <a:spcBef>
                <a:spcPts val="375"/>
              </a:spcBef>
              <a:buClr>
                <a:srgbClr val="4A613E"/>
              </a:buClr>
              <a:buSzPct val="140000"/>
              <a:buFont typeface="Arial" pitchFamily="34" charset="0"/>
              <a:buChar char="•"/>
              <a:defRPr/>
            </a:pPr>
            <a:r>
              <a:rPr lang="en-US" sz="1100" dirty="0">
                <a:solidFill>
                  <a:prstClr val="black"/>
                </a:solidFill>
              </a:rPr>
              <a:t>Performance-based </a:t>
            </a:r>
            <a:r>
              <a:rPr lang="en-US" sz="1100" dirty="0" err="1">
                <a:solidFill>
                  <a:prstClr val="black"/>
                </a:solidFill>
              </a:rPr>
              <a:t>geosteering</a:t>
            </a:r>
            <a:endParaRPr lang="en-US" sz="1100" dirty="0">
              <a:solidFill>
                <a:prstClr val="black"/>
              </a:solidFill>
            </a:endParaRPr>
          </a:p>
          <a:p>
            <a:pPr marL="914400" lvl="1" indent="-223838" defTabSz="685800">
              <a:spcBef>
                <a:spcPts val="375"/>
              </a:spcBef>
              <a:buClr>
                <a:srgbClr val="4A613E"/>
              </a:buClr>
              <a:buSzPct val="140000"/>
              <a:buFont typeface="Arial" pitchFamily="34" charset="0"/>
              <a:buChar char="•"/>
              <a:defRPr/>
            </a:pPr>
            <a:r>
              <a:rPr lang="en-US" sz="1100" dirty="0">
                <a:solidFill>
                  <a:prstClr val="black"/>
                </a:solidFill>
              </a:rPr>
              <a:t>On-demand logging</a:t>
            </a:r>
          </a:p>
          <a:p>
            <a:pPr marL="914400" lvl="1" indent="-223838" defTabSz="685800">
              <a:spcBef>
                <a:spcPts val="375"/>
              </a:spcBef>
              <a:buClr>
                <a:srgbClr val="4A613E"/>
              </a:buClr>
              <a:buSzPct val="140000"/>
              <a:buFont typeface="Arial" pitchFamily="34" charset="0"/>
              <a:buChar char="•"/>
              <a:defRPr/>
            </a:pPr>
            <a:r>
              <a:rPr lang="en-US" sz="1100" dirty="0">
                <a:solidFill>
                  <a:prstClr val="black"/>
                </a:solidFill>
              </a:rPr>
              <a:t>Advanced</a:t>
            </a:r>
            <a:r>
              <a:rPr kumimoji="0" lang="en-US" sz="1100" i="0" u="none" strike="noStrike" kern="1200" cap="none" spc="0" normalizeH="0" baseline="0" noProof="0" dirty="0">
                <a:ln>
                  <a:noFill/>
                </a:ln>
                <a:solidFill>
                  <a:prstClr val="black"/>
                </a:solidFill>
                <a:effectLst/>
                <a:uLnTx/>
                <a:uFillTx/>
                <a:ea typeface="+mn-ea"/>
                <a:cs typeface="+mn-cs"/>
              </a:rPr>
              <a:t> sample collection (</a:t>
            </a:r>
            <a:r>
              <a:rPr kumimoji="0" lang="en-US" sz="1100" i="0" u="none" strike="noStrike" kern="1200" cap="none" spc="0" normalizeH="0" baseline="0" noProof="0" dirty="0" err="1">
                <a:ln>
                  <a:noFill/>
                </a:ln>
                <a:solidFill>
                  <a:prstClr val="black"/>
                </a:solidFill>
                <a:effectLst/>
                <a:uLnTx/>
                <a:uFillTx/>
                <a:ea typeface="+mn-ea"/>
                <a:cs typeface="+mn-cs"/>
              </a:rPr>
              <a:t>Revo</a:t>
            </a:r>
            <a:r>
              <a:rPr lang="en-US" sz="1100" dirty="0">
                <a:solidFill>
                  <a:prstClr val="black"/>
                </a:solidFill>
              </a:rPr>
              <a:t>Chem; XRF/XRD)</a:t>
            </a:r>
            <a:endParaRPr kumimoji="0" lang="en-US" sz="1100" i="0" u="none" strike="noStrike" kern="1200" cap="none" spc="0" normalizeH="0" baseline="0" noProof="0" dirty="0">
              <a:ln>
                <a:noFill/>
              </a:ln>
              <a:solidFill>
                <a:prstClr val="black"/>
              </a:solidFill>
              <a:effectLst/>
              <a:uLnTx/>
              <a:uFillTx/>
              <a:ea typeface="+mn-ea"/>
              <a:cs typeface="+mn-cs"/>
            </a:endParaRPr>
          </a:p>
          <a:p>
            <a:pPr marL="1058926" marR="0" lvl="2" indent="-274638" algn="l" defTabSz="685800" rtl="0" eaLnBrk="1" fontAlgn="auto" latinLnBrk="0" hangingPunct="1">
              <a:lnSpc>
                <a:spcPct val="110000"/>
              </a:lnSpc>
              <a:spcBef>
                <a:spcPts val="375"/>
              </a:spcBef>
              <a:spcAft>
                <a:spcPts val="0"/>
              </a:spcAft>
              <a:buClr>
                <a:srgbClr val="F81B02"/>
              </a:buClr>
              <a:buSzPct val="110000"/>
              <a:buFont typeface="Arial" pitchFamily="34" charset="0"/>
              <a:buChar char="•"/>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cxnSp>
        <p:nvCxnSpPr>
          <p:cNvPr id="24" name="Straight Connector 23">
            <a:extLst>
              <a:ext uri="{FF2B5EF4-FFF2-40B4-BE49-F238E27FC236}">
                <a16:creationId xmlns:a16="http://schemas.microsoft.com/office/drawing/2014/main" id="{9672A3D7-8849-2AB7-88D6-51BB88CAC9F0}"/>
              </a:ext>
            </a:extLst>
          </p:cNvPr>
          <p:cNvCxnSpPr/>
          <p:nvPr/>
        </p:nvCxnSpPr>
        <p:spPr>
          <a:xfrm>
            <a:off x="6583680" y="1334035"/>
            <a:ext cx="0" cy="4594192"/>
          </a:xfrm>
          <a:prstGeom prst="line">
            <a:avLst/>
          </a:prstGeom>
          <a:ln w="57150" cap="rnd">
            <a:solidFill>
              <a:srgbClr val="FF7F26"/>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D7BF3ED-CBAC-4F97-83D9-AEAB6AD6D9CF}"/>
              </a:ext>
            </a:extLst>
          </p:cNvPr>
          <p:cNvSpPr txBox="1"/>
          <p:nvPr/>
        </p:nvSpPr>
        <p:spPr>
          <a:xfrm>
            <a:off x="6859692" y="2138466"/>
            <a:ext cx="4890348" cy="2533579"/>
          </a:xfrm>
          <a:prstGeom prst="rect">
            <a:avLst/>
          </a:prstGeom>
          <a:noFill/>
        </p:spPr>
        <p:txBody>
          <a:bodyPr wrap="square">
            <a:spAutoFit/>
          </a:bodyPr>
          <a:lstStyle/>
          <a:p>
            <a:pPr marL="0" marR="0" lvl="0" indent="0" algn="ctr" defTabSz="914400" rtl="0" eaLnBrk="1" fontAlgn="auto" latinLnBrk="0" hangingPunct="1">
              <a:lnSpc>
                <a:spcPts val="65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libri" panose="020F0502020204030204"/>
                <a:ea typeface="+mn-ea"/>
                <a:cs typeface="+mn-cs"/>
              </a:rPr>
              <a:t>Proven</a:t>
            </a:r>
            <a:endParaRPr lang="en-US" sz="4400" noProof="0" dirty="0">
              <a:latin typeface="Calibri" panose="020F0502020204030204"/>
            </a:endParaRPr>
          </a:p>
          <a:p>
            <a:pPr algn="ctr">
              <a:lnSpc>
                <a:spcPts val="6500"/>
              </a:lnSpc>
              <a:defRPr/>
            </a:pPr>
            <a:r>
              <a:rPr kumimoji="0" lang="en-US" sz="4400" b="0" i="0" u="none" strike="noStrike" kern="1200" cap="none" spc="0" normalizeH="0" baseline="0" noProof="0" dirty="0">
                <a:ln>
                  <a:noFill/>
                </a:ln>
                <a:effectLst/>
                <a:uLnTx/>
                <a:uFillTx/>
                <a:latin typeface="Calibri" panose="020F0502020204030204"/>
                <a:ea typeface="+mn-ea"/>
                <a:cs typeface="+mn-cs"/>
              </a:rPr>
              <a:t>Repeatable</a:t>
            </a:r>
          </a:p>
          <a:p>
            <a:pPr marL="0" marR="0" lvl="0" indent="0" algn="ctr" defTabSz="914400" rtl="0" eaLnBrk="1" fontAlgn="auto" latinLnBrk="0" hangingPunct="1">
              <a:lnSpc>
                <a:spcPts val="6500"/>
              </a:lnSpc>
              <a:spcBef>
                <a:spcPts val="0"/>
              </a:spcBef>
              <a:spcAft>
                <a:spcPts val="0"/>
              </a:spcAft>
              <a:buClrTx/>
              <a:buSzTx/>
              <a:buFontTx/>
              <a:buNone/>
              <a:tabLst/>
              <a:defRPr/>
            </a:pPr>
            <a:r>
              <a:rPr kumimoji="0" lang="en-US" sz="4400" b="0" i="0" u="none" strike="noStrike" kern="1200" cap="none" spc="0" normalizeH="0" baseline="0" dirty="0">
                <a:ln>
                  <a:noFill/>
                </a:ln>
                <a:effectLst/>
                <a:uLnTx/>
                <a:uFillTx/>
                <a:latin typeface="Calibri" panose="020F0502020204030204"/>
                <a:ea typeface="+mn-ea"/>
                <a:cs typeface="+mn-cs"/>
              </a:rPr>
              <a:t>R</a:t>
            </a:r>
            <a:r>
              <a:rPr kumimoji="0" lang="en-US" sz="4400" b="0" i="0" u="none" strike="noStrike" kern="1200" cap="none" spc="0" normalizeH="0" baseline="0" noProof="0" dirty="0" err="1">
                <a:ln>
                  <a:noFill/>
                </a:ln>
                <a:effectLst/>
                <a:uLnTx/>
                <a:uFillTx/>
                <a:latin typeface="Calibri" panose="020F0502020204030204"/>
                <a:ea typeface="+mn-ea"/>
                <a:cs typeface="+mn-cs"/>
              </a:rPr>
              <a:t>eliable</a:t>
            </a:r>
            <a:endParaRPr lang="en-US" sz="4400" dirty="0">
              <a:latin typeface="Calibri" panose="020F0502020204030204"/>
            </a:endParaRPr>
          </a:p>
        </p:txBody>
      </p:sp>
      <p:sp>
        <p:nvSpPr>
          <p:cNvPr id="2" name="Rectangle 1">
            <a:extLst>
              <a:ext uri="{FF2B5EF4-FFF2-40B4-BE49-F238E27FC236}">
                <a16:creationId xmlns:a16="http://schemas.microsoft.com/office/drawing/2014/main" id="{E6823D7E-2469-208B-6217-548DCE5AE772}"/>
              </a:ext>
            </a:extLst>
          </p:cNvPr>
          <p:cNvSpPr/>
          <p:nvPr/>
        </p:nvSpPr>
        <p:spPr>
          <a:xfrm>
            <a:off x="1411605" y="6362706"/>
            <a:ext cx="9418320" cy="73836"/>
          </a:xfrm>
          <a:prstGeom prst="rect">
            <a:avLst/>
          </a:prstGeom>
          <a:solidFill>
            <a:srgbClr val="5C7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6AA0082-B36C-D695-ACDE-8A5714DC38C4}"/>
              </a:ext>
            </a:extLst>
          </p:cNvPr>
          <p:cNvSpPr/>
          <p:nvPr/>
        </p:nvSpPr>
        <p:spPr>
          <a:xfrm>
            <a:off x="10957560" y="6362615"/>
            <a:ext cx="1234440" cy="73836"/>
          </a:xfrm>
          <a:prstGeom prst="rect">
            <a:avLst/>
          </a:prstGeom>
          <a:solidFill>
            <a:srgbClr val="FF7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1F24BF3-DA8C-E351-F436-6D97E2A936D1}"/>
              </a:ext>
            </a:extLst>
          </p:cNvPr>
          <p:cNvCxnSpPr/>
          <p:nvPr/>
        </p:nvCxnSpPr>
        <p:spPr>
          <a:xfrm>
            <a:off x="900430" y="6208769"/>
            <a:ext cx="0" cy="376181"/>
          </a:xfrm>
          <a:prstGeom prst="line">
            <a:avLst/>
          </a:prstGeom>
          <a:ln>
            <a:solidFill>
              <a:srgbClr val="FF7F26"/>
            </a:solidFill>
          </a:ln>
        </p:spPr>
        <p:style>
          <a:lnRef idx="1">
            <a:schemeClr val="accent1"/>
          </a:lnRef>
          <a:fillRef idx="0">
            <a:schemeClr val="accent1"/>
          </a:fillRef>
          <a:effectRef idx="0">
            <a:schemeClr val="accent1"/>
          </a:effectRef>
          <a:fontRef idx="minor">
            <a:schemeClr val="tx1"/>
          </a:fontRef>
        </p:style>
      </p:cxnSp>
      <p:sp>
        <p:nvSpPr>
          <p:cNvPr id="5" name="Slide Number Placeholder 14">
            <a:extLst>
              <a:ext uri="{FF2B5EF4-FFF2-40B4-BE49-F238E27FC236}">
                <a16:creationId xmlns:a16="http://schemas.microsoft.com/office/drawing/2014/main" id="{78EC2E45-AA99-4165-2947-0F2A7C5F42B7}"/>
              </a:ext>
            </a:extLst>
          </p:cNvPr>
          <p:cNvSpPr txBox="1">
            <a:spLocks/>
          </p:cNvSpPr>
          <p:nvPr/>
        </p:nvSpPr>
        <p:spPr>
          <a:xfrm>
            <a:off x="441960" y="6216970"/>
            <a:ext cx="39624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3DC9A3-D8C9-4114-A34A-A59522CA600E}" type="slidenum">
              <a:rPr lang="en-US" sz="1400" smtClean="0">
                <a:solidFill>
                  <a:schemeClr val="accent1">
                    <a:lumMod val="60000"/>
                    <a:lumOff val="40000"/>
                  </a:schemeClr>
                </a:solidFill>
              </a:rPr>
              <a:pPr/>
              <a:t>3</a:t>
            </a:fld>
            <a:endParaRPr lang="en-US" sz="1400" dirty="0">
              <a:solidFill>
                <a:schemeClr val="accent1">
                  <a:lumMod val="60000"/>
                  <a:lumOff val="40000"/>
                </a:schemeClr>
              </a:solidFill>
            </a:endParaRPr>
          </a:p>
        </p:txBody>
      </p:sp>
      <p:pic>
        <p:nvPicPr>
          <p:cNvPr id="13" name="Picture 12" descr="A red and black squares&#10;&#10;AI-generated content may be incorrect.">
            <a:extLst>
              <a:ext uri="{FF2B5EF4-FFF2-40B4-BE49-F238E27FC236}">
                <a16:creationId xmlns:a16="http://schemas.microsoft.com/office/drawing/2014/main" id="{3003ADA9-8472-E31F-3454-F702DB389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57999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647E-7DC0-52F0-A75F-2E5FF0A8CE29}"/>
              </a:ext>
            </a:extLst>
          </p:cNvPr>
          <p:cNvSpPr>
            <a:spLocks noGrp="1"/>
          </p:cNvSpPr>
          <p:nvPr>
            <p:ph type="title"/>
          </p:nvPr>
        </p:nvSpPr>
        <p:spPr/>
        <p:txBody>
          <a:bodyPr/>
          <a:lstStyle/>
          <a:p>
            <a:r>
              <a:rPr lang="en-US" dirty="0"/>
              <a:t>SLB US Land Partnership</a:t>
            </a:r>
          </a:p>
        </p:txBody>
      </p:sp>
      <p:sp>
        <p:nvSpPr>
          <p:cNvPr id="3" name="Content Placeholder 2">
            <a:extLst>
              <a:ext uri="{FF2B5EF4-FFF2-40B4-BE49-F238E27FC236}">
                <a16:creationId xmlns:a16="http://schemas.microsoft.com/office/drawing/2014/main" id="{7371CE92-B9C2-FEDB-9176-CA0B39F17EA0}"/>
              </a:ext>
            </a:extLst>
          </p:cNvPr>
          <p:cNvSpPr>
            <a:spLocks noGrp="1"/>
          </p:cNvSpPr>
          <p:nvPr>
            <p:ph idx="1"/>
          </p:nvPr>
        </p:nvSpPr>
        <p:spPr/>
        <p:txBody>
          <a:bodyPr/>
          <a:lstStyle/>
          <a:p>
            <a:r>
              <a:rPr lang="en-US" dirty="0"/>
              <a:t>Our partnership allows us to offer all of SLB’s Geological Services on US Land</a:t>
            </a:r>
          </a:p>
          <a:p>
            <a:r>
              <a:rPr lang="en-US" dirty="0"/>
              <a:t>Our </a:t>
            </a:r>
            <a:r>
              <a:rPr lang="en-US" dirty="0" err="1"/>
              <a:t>partneship</a:t>
            </a:r>
            <a:r>
              <a:rPr lang="en-US" dirty="0"/>
              <a:t> was born out of SLB’s desire to find a large Mudlogging Co in the US, with the best reputation.</a:t>
            </a:r>
          </a:p>
          <a:p>
            <a:r>
              <a:rPr lang="en-US" dirty="0"/>
              <a:t>This </a:t>
            </a:r>
            <a:r>
              <a:rPr lang="en-US" dirty="0" err="1"/>
              <a:t>partneship</a:t>
            </a:r>
            <a:r>
              <a:rPr lang="en-US" dirty="0"/>
              <a:t> has allowed us to finetune services that are now specific to US Land</a:t>
            </a:r>
          </a:p>
          <a:p>
            <a:r>
              <a:rPr lang="en-US" dirty="0"/>
              <a:t>SLB allows us to use a broader range of equipment and services unrivaled in the US, and this has allowed us to attract the most talented and experienced hands, this industry has to offer</a:t>
            </a:r>
          </a:p>
          <a:p>
            <a:endParaRPr lang="en-US" dirty="0"/>
          </a:p>
        </p:txBody>
      </p:sp>
      <p:pic>
        <p:nvPicPr>
          <p:cNvPr id="4" name="Picture 3" descr="A red and black squares&#10;&#10;AI-generated content may be incorrect.">
            <a:extLst>
              <a:ext uri="{FF2B5EF4-FFF2-40B4-BE49-F238E27FC236}">
                <a16:creationId xmlns:a16="http://schemas.microsoft.com/office/drawing/2014/main" id="{7141C2E3-BD58-9F6C-A32B-FCC00959B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56939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8042-AC6D-C142-9072-E458CA6819A4}"/>
              </a:ext>
            </a:extLst>
          </p:cNvPr>
          <p:cNvSpPr>
            <a:spLocks noGrp="1"/>
          </p:cNvSpPr>
          <p:nvPr>
            <p:ph type="title"/>
          </p:nvPr>
        </p:nvSpPr>
        <p:spPr/>
        <p:txBody>
          <a:bodyPr/>
          <a:lstStyle/>
          <a:p>
            <a:r>
              <a:rPr lang="en-US" dirty="0"/>
              <a:t>EDGE/SLB Partnership</a:t>
            </a:r>
          </a:p>
        </p:txBody>
      </p:sp>
      <p:pic>
        <p:nvPicPr>
          <p:cNvPr id="4" name="Content Placeholder 3" descr="A poster of a remote control service">
            <a:extLst>
              <a:ext uri="{FF2B5EF4-FFF2-40B4-BE49-F238E27FC236}">
                <a16:creationId xmlns:a16="http://schemas.microsoft.com/office/drawing/2014/main" id="{78852241-95D6-EE9F-A2C7-96E863D4CC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5640" y="1825625"/>
            <a:ext cx="3400720" cy="4351338"/>
          </a:xfrm>
          <a:prstGeom prst="rect">
            <a:avLst/>
          </a:prstGeom>
        </p:spPr>
      </p:pic>
      <p:sp>
        <p:nvSpPr>
          <p:cNvPr id="6" name="TextBox 5">
            <a:extLst>
              <a:ext uri="{FF2B5EF4-FFF2-40B4-BE49-F238E27FC236}">
                <a16:creationId xmlns:a16="http://schemas.microsoft.com/office/drawing/2014/main" id="{54C014C3-7775-6E58-9AD9-AA11B6B3A990}"/>
              </a:ext>
            </a:extLst>
          </p:cNvPr>
          <p:cNvSpPr txBox="1"/>
          <p:nvPr/>
        </p:nvSpPr>
        <p:spPr>
          <a:xfrm>
            <a:off x="8107680" y="2631440"/>
            <a:ext cx="3400720" cy="1200329"/>
          </a:xfrm>
          <a:prstGeom prst="rect">
            <a:avLst/>
          </a:prstGeom>
          <a:noFill/>
        </p:spPr>
        <p:txBody>
          <a:bodyPr wrap="square" rtlCol="0">
            <a:spAutoFit/>
          </a:bodyPr>
          <a:lstStyle/>
          <a:p>
            <a:r>
              <a:rPr lang="en-US" dirty="0"/>
              <a:t>Through SLB and Edge, we have been able to collaborate and offer Remote Gas detection, with Mass Spec</a:t>
            </a:r>
          </a:p>
        </p:txBody>
      </p:sp>
      <p:pic>
        <p:nvPicPr>
          <p:cNvPr id="7" name="Picture 6" descr="A red and black squares&#10;&#10;AI-generated content may be incorrect.">
            <a:extLst>
              <a:ext uri="{FF2B5EF4-FFF2-40B4-BE49-F238E27FC236}">
                <a16:creationId xmlns:a16="http://schemas.microsoft.com/office/drawing/2014/main" id="{DEC2E2FA-F1D6-81B2-09FF-CAF353641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116667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C7D7-4D34-2364-E1F9-B60749386F5C}"/>
              </a:ext>
            </a:extLst>
          </p:cNvPr>
          <p:cNvSpPr>
            <a:spLocks noGrp="1"/>
          </p:cNvSpPr>
          <p:nvPr>
            <p:ph type="title"/>
          </p:nvPr>
        </p:nvSpPr>
        <p:spPr/>
        <p:txBody>
          <a:bodyPr/>
          <a:lstStyle/>
          <a:p>
            <a:r>
              <a:rPr lang="en-US" dirty="0"/>
              <a:t>No More Contact Confusion</a:t>
            </a:r>
          </a:p>
        </p:txBody>
      </p:sp>
      <p:sp>
        <p:nvSpPr>
          <p:cNvPr id="3" name="Content Placeholder 2">
            <a:extLst>
              <a:ext uri="{FF2B5EF4-FFF2-40B4-BE49-F238E27FC236}">
                <a16:creationId xmlns:a16="http://schemas.microsoft.com/office/drawing/2014/main" id="{E732AAB1-0FF6-E073-2EBF-FF08931E9C74}"/>
              </a:ext>
            </a:extLst>
          </p:cNvPr>
          <p:cNvSpPr>
            <a:spLocks noGrp="1"/>
          </p:cNvSpPr>
          <p:nvPr>
            <p:ph idx="1"/>
          </p:nvPr>
        </p:nvSpPr>
        <p:spPr/>
        <p:txBody>
          <a:bodyPr>
            <a:normAutofit/>
          </a:bodyPr>
          <a:lstStyle/>
          <a:p>
            <a:r>
              <a:rPr lang="en-US" dirty="0">
                <a:solidFill>
                  <a:srgbClr val="FF0000"/>
                </a:solidFill>
              </a:rPr>
              <a:t>(713) 389-0719, the only number you </a:t>
            </a:r>
            <a:r>
              <a:rPr lang="en-US" dirty="0" err="1">
                <a:solidFill>
                  <a:srgbClr val="FF0000"/>
                </a:solidFill>
              </a:rPr>
              <a:t>neeed</a:t>
            </a:r>
            <a:endParaRPr lang="en-US" dirty="0">
              <a:solidFill>
                <a:srgbClr val="FF0000"/>
              </a:solidFill>
            </a:endParaRPr>
          </a:p>
          <a:p>
            <a:r>
              <a:rPr lang="en-US" dirty="0"/>
              <a:t>From XRD on-Site, to </a:t>
            </a:r>
            <a:r>
              <a:rPr lang="en-US" dirty="0" err="1"/>
              <a:t>Geosteering</a:t>
            </a:r>
            <a:r>
              <a:rPr lang="en-US" dirty="0"/>
              <a:t>, you only need to know one number, that is manned by our Remote Operating Center 24/7/365 and we will handle all of Geological Services Needs</a:t>
            </a:r>
          </a:p>
          <a:p>
            <a:r>
              <a:rPr lang="en-US" dirty="0"/>
              <a:t>We have found that there is no need for confusion, or 3 points of contact. We have a Remote Center, watching every well, and is locked in on what is happening with our clients and their wells.</a:t>
            </a:r>
          </a:p>
          <a:p>
            <a:r>
              <a:rPr lang="en-US" dirty="0"/>
              <a:t> </a:t>
            </a:r>
            <a:r>
              <a:rPr lang="en-US"/>
              <a:t>Plus removing </a:t>
            </a:r>
            <a:r>
              <a:rPr lang="en-US" dirty="0"/>
              <a:t>barriers, and giving you direct contact with the professionals that are preparing your reports and dispatching Techs to make sure your data is correct, and reliable</a:t>
            </a:r>
          </a:p>
        </p:txBody>
      </p:sp>
      <p:pic>
        <p:nvPicPr>
          <p:cNvPr id="4" name="Picture 3" descr="A red and black squares&#10;&#10;AI-generated content may be incorrect.">
            <a:extLst>
              <a:ext uri="{FF2B5EF4-FFF2-40B4-BE49-F238E27FC236}">
                <a16:creationId xmlns:a16="http://schemas.microsoft.com/office/drawing/2014/main" id="{D9F50CD9-E883-AF09-65C7-FD033C207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3752248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D273-1B7A-7828-D8E7-0882521DA572}"/>
              </a:ext>
            </a:extLst>
          </p:cNvPr>
          <p:cNvSpPr>
            <a:spLocks noGrp="1"/>
          </p:cNvSpPr>
          <p:nvPr>
            <p:ph type="title"/>
          </p:nvPr>
        </p:nvSpPr>
        <p:spPr/>
        <p:txBody>
          <a:bodyPr/>
          <a:lstStyle/>
          <a:p>
            <a:r>
              <a:rPr lang="en-US" dirty="0"/>
              <a:t>Interpretations </a:t>
            </a:r>
          </a:p>
        </p:txBody>
      </p:sp>
      <p:sp>
        <p:nvSpPr>
          <p:cNvPr id="3" name="Content Placeholder 2">
            <a:extLst>
              <a:ext uri="{FF2B5EF4-FFF2-40B4-BE49-F238E27FC236}">
                <a16:creationId xmlns:a16="http://schemas.microsoft.com/office/drawing/2014/main" id="{F0C47521-831D-AA4E-7459-139DFD7B2051}"/>
              </a:ext>
            </a:extLst>
          </p:cNvPr>
          <p:cNvSpPr>
            <a:spLocks noGrp="1"/>
          </p:cNvSpPr>
          <p:nvPr>
            <p:ph idx="1"/>
          </p:nvPr>
        </p:nvSpPr>
        <p:spPr/>
        <p:txBody>
          <a:bodyPr>
            <a:normAutofit fontScale="92500"/>
          </a:bodyPr>
          <a:lstStyle/>
          <a:p>
            <a:r>
              <a:rPr lang="en-US" dirty="0"/>
              <a:t>Post well interpretations will be done on the following services</a:t>
            </a:r>
          </a:p>
          <a:p>
            <a:r>
              <a:rPr lang="en-US" dirty="0"/>
              <a:t>Mass Spec, XRF, XRD, Real Time Isotope</a:t>
            </a:r>
          </a:p>
          <a:p>
            <a:r>
              <a:rPr lang="en-US" dirty="0"/>
              <a:t>Once the well has TD and we have had time to prepare our post well interpretation of the data, we will set up a meeting, in person or remote</a:t>
            </a:r>
          </a:p>
          <a:p>
            <a:r>
              <a:rPr lang="en-US" dirty="0"/>
              <a:t>This is a great time to see your data, from a Mass Spec driven analysis</a:t>
            </a:r>
          </a:p>
          <a:p>
            <a:r>
              <a:rPr lang="en-US" dirty="0"/>
              <a:t>We will also prepare a report that includes your Gamma, SS file, seismic and usually horizontal view, all on the same slide. </a:t>
            </a:r>
          </a:p>
          <a:p>
            <a:r>
              <a:rPr lang="en-US" dirty="0"/>
              <a:t>This allows us to give you a visual aid to show you what is happening down hole and help tell the story that can be easily shared with other departments</a:t>
            </a:r>
          </a:p>
        </p:txBody>
      </p:sp>
      <p:pic>
        <p:nvPicPr>
          <p:cNvPr id="4" name="Picture 3" descr="A red and black squares&#10;&#10;AI-generated content may be incorrect.">
            <a:extLst>
              <a:ext uri="{FF2B5EF4-FFF2-40B4-BE49-F238E27FC236}">
                <a16:creationId xmlns:a16="http://schemas.microsoft.com/office/drawing/2014/main" id="{FAFDDAD2-83AA-1258-3DF2-44D073C65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2324257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B9CA-FE86-4F98-56F3-46E73EB7A339}"/>
              </a:ext>
            </a:extLst>
          </p:cNvPr>
          <p:cNvSpPr>
            <a:spLocks noGrp="1"/>
          </p:cNvSpPr>
          <p:nvPr>
            <p:ph type="title"/>
          </p:nvPr>
        </p:nvSpPr>
        <p:spPr/>
        <p:txBody>
          <a:bodyPr/>
          <a:lstStyle/>
          <a:p>
            <a:r>
              <a:rPr lang="en-US" dirty="0"/>
              <a:t>Edge Interpretations Guide</a:t>
            </a:r>
          </a:p>
        </p:txBody>
      </p:sp>
      <p:sp>
        <p:nvSpPr>
          <p:cNvPr id="3" name="Content Placeholder 2">
            <a:extLst>
              <a:ext uri="{FF2B5EF4-FFF2-40B4-BE49-F238E27FC236}">
                <a16:creationId xmlns:a16="http://schemas.microsoft.com/office/drawing/2014/main" id="{0A14434F-D6EC-01CD-532B-CCD922CDF00C}"/>
              </a:ext>
            </a:extLst>
          </p:cNvPr>
          <p:cNvSpPr>
            <a:spLocks noGrp="1"/>
          </p:cNvSpPr>
          <p:nvPr>
            <p:ph idx="1"/>
          </p:nvPr>
        </p:nvSpPr>
        <p:spPr/>
        <p:txBody>
          <a:bodyPr/>
          <a:lstStyle/>
          <a:p>
            <a:r>
              <a:rPr lang="en-US" dirty="0"/>
              <a:t>After we conclude our interpretation we will send you the file with our findings attached</a:t>
            </a:r>
          </a:p>
          <a:p>
            <a:r>
              <a:rPr lang="en-US" dirty="0"/>
              <a:t>We will also include the Edge Systems interpretation Guide, so you can follow along, and see the ratios and formulas that we used to guide our final interpretation. Some Mass Spec ex:</a:t>
            </a:r>
          </a:p>
          <a:p>
            <a:r>
              <a:rPr lang="en-US" dirty="0"/>
              <a:t>Fault and Fracture, Depletion, Compartmentalization, Water Contact, Bit metamorphism, Fluid Composition, Wetness and Balance and Target Validation</a:t>
            </a:r>
          </a:p>
          <a:p>
            <a:r>
              <a:rPr lang="en-US" dirty="0"/>
              <a:t>The final interpretation can include none or all of these scenarios</a:t>
            </a:r>
          </a:p>
        </p:txBody>
      </p:sp>
      <p:pic>
        <p:nvPicPr>
          <p:cNvPr id="4" name="Picture 3" descr="A red and black squares&#10;&#10;AI-generated content may be incorrect.">
            <a:extLst>
              <a:ext uri="{FF2B5EF4-FFF2-40B4-BE49-F238E27FC236}">
                <a16:creationId xmlns:a16="http://schemas.microsoft.com/office/drawing/2014/main" id="{552FA058-1A3E-2A8B-6A89-21A21AA8D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38200" cy="838200"/>
          </a:xfrm>
          <a:prstGeom prst="rect">
            <a:avLst/>
          </a:prstGeom>
        </p:spPr>
      </p:pic>
    </p:spTree>
    <p:extLst>
      <p:ext uri="{BB962C8B-B14F-4D97-AF65-F5344CB8AC3E}">
        <p14:creationId xmlns:p14="http://schemas.microsoft.com/office/powerpoint/2010/main" val="129517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8DCA-A918-BFBA-1DD8-FF46ABB5F15C}"/>
              </a:ext>
            </a:extLst>
          </p:cNvPr>
          <p:cNvSpPr>
            <a:spLocks noGrp="1"/>
          </p:cNvSpPr>
          <p:nvPr>
            <p:ph type="title"/>
          </p:nvPr>
        </p:nvSpPr>
        <p:spPr/>
        <p:txBody>
          <a:bodyPr/>
          <a:lstStyle/>
          <a:p>
            <a:r>
              <a:rPr lang="en-US" dirty="0"/>
              <a:t>Interpretation Example</a:t>
            </a:r>
          </a:p>
        </p:txBody>
      </p:sp>
      <p:pic>
        <p:nvPicPr>
          <p:cNvPr id="4" name="Content Placeholder 3">
            <a:extLst>
              <a:ext uri="{FF2B5EF4-FFF2-40B4-BE49-F238E27FC236}">
                <a16:creationId xmlns:a16="http://schemas.microsoft.com/office/drawing/2014/main" id="{C94E3D74-D256-C511-FDC5-54D66B5FC838}"/>
              </a:ext>
            </a:extLst>
          </p:cNvPr>
          <p:cNvPicPr>
            <a:picLocks noGrp="1" noChangeAspect="1"/>
          </p:cNvPicPr>
          <p:nvPr>
            <p:ph idx="1"/>
          </p:nvPr>
        </p:nvPicPr>
        <p:blipFill>
          <a:blip r:embed="rId2"/>
          <a:stretch>
            <a:fillRect/>
          </a:stretch>
        </p:blipFill>
        <p:spPr>
          <a:xfrm>
            <a:off x="1450040" y="1825625"/>
            <a:ext cx="9291919" cy="4351338"/>
          </a:xfrm>
          <a:prstGeom prst="rect">
            <a:avLst/>
          </a:prstGeom>
        </p:spPr>
      </p:pic>
    </p:spTree>
    <p:extLst>
      <p:ext uri="{BB962C8B-B14F-4D97-AF65-F5344CB8AC3E}">
        <p14:creationId xmlns:p14="http://schemas.microsoft.com/office/powerpoint/2010/main" val="3779877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3045</TotalTime>
  <Words>1643</Words>
  <Application>Microsoft Office PowerPoint</Application>
  <PresentationFormat>Widescreen</PresentationFormat>
  <Paragraphs>148</Paragraphs>
  <Slides>19</Slides>
  <Notes>1</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Aldhabi</vt:lpstr>
      <vt:lpstr>Aptos</vt:lpstr>
      <vt:lpstr>Aptos Display</vt:lpstr>
      <vt:lpstr>Arial</vt:lpstr>
      <vt:lpstr>Calibri</vt:lpstr>
      <vt:lpstr>Wingdings</vt:lpstr>
      <vt:lpstr>Office Theme</vt:lpstr>
      <vt:lpstr>Edge Systems</vt:lpstr>
      <vt:lpstr>Edge Experience</vt:lpstr>
      <vt:lpstr>PowerPoint Presentation</vt:lpstr>
      <vt:lpstr>SLB US Land Partnership</vt:lpstr>
      <vt:lpstr>EDGE/SLB Partnership</vt:lpstr>
      <vt:lpstr>No More Contact Confusion</vt:lpstr>
      <vt:lpstr>Interpretations </vt:lpstr>
      <vt:lpstr>Edge Interpretations Guide</vt:lpstr>
      <vt:lpstr>Interpretation Example</vt:lpstr>
      <vt:lpstr>Rig Monitoring</vt:lpstr>
      <vt:lpstr>PowerPoint Presentation</vt:lpstr>
      <vt:lpstr>One SOP on all Services</vt:lpstr>
      <vt:lpstr>Nationwide Geology Coverage</vt:lpstr>
      <vt:lpstr>PowerPoint Presentation</vt:lpstr>
      <vt:lpstr>EDGE Systems Commitment</vt:lpstr>
      <vt:lpstr>The Multiple Vendor Issues</vt:lpstr>
      <vt:lpstr>Merging All Data Streams</vt:lpstr>
      <vt:lpstr>SOP’s on all Drilling Rigs</vt:lpstr>
      <vt:lpstr>Profitability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Small</dc:creator>
  <cp:lastModifiedBy>James Small</cp:lastModifiedBy>
  <cp:revision>3</cp:revision>
  <dcterms:created xsi:type="dcterms:W3CDTF">2025-05-09T21:59:01Z</dcterms:created>
  <dcterms:modified xsi:type="dcterms:W3CDTF">2025-05-12T00:44:34Z</dcterms:modified>
</cp:coreProperties>
</file>